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64" r:id="rId3"/>
    <p:sldId id="263" r:id="rId4"/>
    <p:sldId id="283" r:id="rId5"/>
    <p:sldId id="281" r:id="rId6"/>
    <p:sldId id="273" r:id="rId7"/>
    <p:sldId id="260" r:id="rId8"/>
    <p:sldId id="280" r:id="rId9"/>
    <p:sldId id="267" r:id="rId10"/>
    <p:sldId id="274" r:id="rId11"/>
    <p:sldId id="275" r:id="rId12"/>
    <p:sldId id="282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3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3" autoAdjust="0"/>
    <p:restoredTop sz="87318" autoAdjust="0"/>
  </p:normalViewPr>
  <p:slideViewPr>
    <p:cSldViewPr snapToGrid="0" snapToObjects="1">
      <p:cViewPr varScale="1">
        <p:scale>
          <a:sx n="103" d="100"/>
          <a:sy n="103" d="100"/>
        </p:scale>
        <p:origin x="1541" y="82"/>
      </p:cViewPr>
      <p:guideLst>
        <p:guide orient="horz" pos="3336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7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D5B7F-1399-5F47-BCBA-3169502341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B2CAA-7D4C-014C-8562-B5EC016F618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Clarify the Path</a:t>
          </a:r>
        </a:p>
      </dgm:t>
    </dgm:pt>
    <dgm:pt modelId="{52F23B1D-7A5C-A04F-B752-CD05BC267164}" type="parTrans" cxnId="{EA17B8C1-188C-824C-B335-5F3090768452}">
      <dgm:prSet/>
      <dgm:spPr/>
      <dgm:t>
        <a:bodyPr/>
        <a:lstStyle/>
        <a:p>
          <a:endParaRPr lang="en-US"/>
        </a:p>
      </dgm:t>
    </dgm:pt>
    <dgm:pt modelId="{16FA1A6B-4A01-1848-95EF-4AC1C20DD5CF}" type="sibTrans" cxnId="{EA17B8C1-188C-824C-B335-5F3090768452}">
      <dgm:prSet/>
      <dgm:spPr/>
      <dgm:t>
        <a:bodyPr/>
        <a:lstStyle/>
        <a:p>
          <a:endParaRPr lang="en-US"/>
        </a:p>
      </dgm:t>
    </dgm:pt>
    <dgm:pt modelId="{F8313442-FCC4-104D-A8E9-0649A0F449A4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Help Students Get on a Path</a:t>
          </a:r>
        </a:p>
      </dgm:t>
    </dgm:pt>
    <dgm:pt modelId="{32DE1B30-104F-6F4A-BC46-E6CDD3B261B4}" type="parTrans" cxnId="{2CCA4BBE-49FE-9A43-B4D4-B9F0D95E8327}">
      <dgm:prSet/>
      <dgm:spPr/>
      <dgm:t>
        <a:bodyPr/>
        <a:lstStyle/>
        <a:p>
          <a:endParaRPr lang="en-US"/>
        </a:p>
      </dgm:t>
    </dgm:pt>
    <dgm:pt modelId="{6A2337B6-CCF9-BE47-A696-969170F67657}" type="sibTrans" cxnId="{2CCA4BBE-49FE-9A43-B4D4-B9F0D95E8327}">
      <dgm:prSet/>
      <dgm:spPr/>
      <dgm:t>
        <a:bodyPr/>
        <a:lstStyle/>
        <a:p>
          <a:endParaRPr lang="en-US"/>
        </a:p>
      </dgm:t>
    </dgm:pt>
    <dgm:pt modelId="{524E65C5-9900-8B4A-8684-143EFD370483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Help Students Stay on their Path</a:t>
          </a:r>
        </a:p>
      </dgm:t>
    </dgm:pt>
    <dgm:pt modelId="{C0F5F002-EA8A-9144-AEBC-D7BD68CE1666}" type="parTrans" cxnId="{74A21290-664C-2948-A263-37E53142F4D5}">
      <dgm:prSet/>
      <dgm:spPr/>
      <dgm:t>
        <a:bodyPr/>
        <a:lstStyle/>
        <a:p>
          <a:endParaRPr lang="en-US"/>
        </a:p>
      </dgm:t>
    </dgm:pt>
    <dgm:pt modelId="{64873A44-3993-4543-9ABB-6417012012C2}" type="sibTrans" cxnId="{74A21290-664C-2948-A263-37E53142F4D5}">
      <dgm:prSet/>
      <dgm:spPr/>
      <dgm:t>
        <a:bodyPr/>
        <a:lstStyle/>
        <a:p>
          <a:endParaRPr lang="en-US"/>
        </a:p>
      </dgm:t>
    </dgm:pt>
    <dgm:pt modelId="{6670C0AE-1BE4-2D45-9591-1340278B863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Ensure Students are Learning </a:t>
          </a:r>
        </a:p>
      </dgm:t>
    </dgm:pt>
    <dgm:pt modelId="{A31C30EE-FF61-0B49-87F5-E797562A55B0}" type="parTrans" cxnId="{8532212E-1BC7-B346-B5C3-DDFF90108F24}">
      <dgm:prSet/>
      <dgm:spPr/>
      <dgm:t>
        <a:bodyPr/>
        <a:lstStyle/>
        <a:p>
          <a:endParaRPr lang="en-US"/>
        </a:p>
      </dgm:t>
    </dgm:pt>
    <dgm:pt modelId="{8E16D22F-6D30-5B4B-AC86-7C8318B63FFD}" type="sibTrans" cxnId="{8532212E-1BC7-B346-B5C3-DDFF90108F24}">
      <dgm:prSet/>
      <dgm:spPr/>
      <dgm:t>
        <a:bodyPr/>
        <a:lstStyle/>
        <a:p>
          <a:endParaRPr lang="en-US"/>
        </a:p>
      </dgm:t>
    </dgm:pt>
    <dgm:pt modelId="{552BF0AB-45C6-AB4D-88A7-24F8B5502D7B}" type="pres">
      <dgm:prSet presAssocID="{B96D5B7F-1399-5F47-BCBA-3169502341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F54F04-7F05-AB4D-969D-AE1BFF490E5D}" type="pres">
      <dgm:prSet presAssocID="{32AB2CAA-7D4C-014C-8562-B5EC016F618C}" presName="composite" presStyleCnt="0"/>
      <dgm:spPr/>
    </dgm:pt>
    <dgm:pt modelId="{D3EE480A-4098-FF43-B19C-D6624EA8AEF7}" type="pres">
      <dgm:prSet presAssocID="{32AB2CAA-7D4C-014C-8562-B5EC016F618C}" presName="imgShp" presStyleLbl="fgImgPlace1" presStyleIdx="0" presStyleCnt="4" custLinFactX="-47541" custLinFactNeighborX="-100000" custLinFactNeighborY="-693"/>
      <dgm:spPr>
        <a:solidFill>
          <a:schemeClr val="bg1">
            <a:lumMod val="85000"/>
          </a:schemeClr>
        </a:solidFill>
      </dgm:spPr>
    </dgm:pt>
    <dgm:pt modelId="{BBC6DCD2-F539-9640-8EBA-797C75554A8E}" type="pres">
      <dgm:prSet presAssocID="{32AB2CAA-7D4C-014C-8562-B5EC016F618C}" presName="txShp" presStyleLbl="node1" presStyleIdx="0" presStyleCnt="4" custScaleX="139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B479D-B8B9-2C40-A4C9-1E32C2BB3A2F}" type="pres">
      <dgm:prSet presAssocID="{16FA1A6B-4A01-1848-95EF-4AC1C20DD5CF}" presName="spacing" presStyleCnt="0"/>
      <dgm:spPr/>
    </dgm:pt>
    <dgm:pt modelId="{0BE02ACB-B2D3-1A4F-A702-DD49451DB5F1}" type="pres">
      <dgm:prSet presAssocID="{F8313442-FCC4-104D-A8E9-0649A0F449A4}" presName="composite" presStyleCnt="0"/>
      <dgm:spPr/>
    </dgm:pt>
    <dgm:pt modelId="{54020D92-1742-F342-9235-27E0B4D28D2C}" type="pres">
      <dgm:prSet presAssocID="{F8313442-FCC4-104D-A8E9-0649A0F449A4}" presName="imgShp" presStyleLbl="fgImgPlace1" presStyleIdx="1" presStyleCnt="4" custLinFactX="-21685" custLinFactNeighborX="-100000" custLinFactNeighborY="3521"/>
      <dgm:spPr>
        <a:solidFill>
          <a:schemeClr val="bg1">
            <a:lumMod val="85000"/>
          </a:schemeClr>
        </a:solidFill>
      </dgm:spPr>
    </dgm:pt>
    <dgm:pt modelId="{20080B46-FAD7-064F-AF64-074D36D971EE}" type="pres">
      <dgm:prSet presAssocID="{F8313442-FCC4-104D-A8E9-0649A0F449A4}" presName="txShp" presStyleLbl="node1" presStyleIdx="1" presStyleCnt="4" custScaleX="140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449C7-3ECC-DB40-AAFE-4F266203C4F0}" type="pres">
      <dgm:prSet presAssocID="{6A2337B6-CCF9-BE47-A696-969170F67657}" presName="spacing" presStyleCnt="0"/>
      <dgm:spPr/>
    </dgm:pt>
    <dgm:pt modelId="{FB1ACD24-2ECD-7245-8870-146495014585}" type="pres">
      <dgm:prSet presAssocID="{524E65C5-9900-8B4A-8684-143EFD370483}" presName="composite" presStyleCnt="0"/>
      <dgm:spPr/>
    </dgm:pt>
    <dgm:pt modelId="{C35FEB02-2929-5243-AC54-B672272C5AE8}" type="pres">
      <dgm:prSet presAssocID="{524E65C5-9900-8B4A-8684-143EFD370483}" presName="imgShp" presStyleLbl="fgImgPlace1" presStyleIdx="2" presStyleCnt="4" custLinFactX="-44078" custLinFactNeighborX="-100000" custLinFactNeighborY="-3463"/>
      <dgm:spPr>
        <a:solidFill>
          <a:schemeClr val="bg1">
            <a:lumMod val="85000"/>
          </a:schemeClr>
        </a:solidFill>
      </dgm:spPr>
    </dgm:pt>
    <dgm:pt modelId="{B5F1B084-C197-C843-9E2D-9B08C228664A}" type="pres">
      <dgm:prSet presAssocID="{524E65C5-9900-8B4A-8684-143EFD370483}" presName="txShp" presStyleLbl="node1" presStyleIdx="2" presStyleCnt="4" custScaleX="139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B993C-5E88-EC46-8F10-22DCF9C47F57}" type="pres">
      <dgm:prSet presAssocID="{64873A44-3993-4543-9ABB-6417012012C2}" presName="spacing" presStyleCnt="0"/>
      <dgm:spPr/>
    </dgm:pt>
    <dgm:pt modelId="{1BE5895F-88FB-CC4F-B86C-B31884BAE71E}" type="pres">
      <dgm:prSet presAssocID="{6670C0AE-1BE4-2D45-9591-1340278B8634}" presName="composite" presStyleCnt="0"/>
      <dgm:spPr/>
    </dgm:pt>
    <dgm:pt modelId="{EA06EF28-F9F7-EB4E-B646-D3990DAF97C6}" type="pres">
      <dgm:prSet presAssocID="{6670C0AE-1BE4-2D45-9591-1340278B8634}" presName="imgShp" presStyleLbl="fgImgPlace1" presStyleIdx="3" presStyleCnt="4" custLinFactX="-23990" custLinFactNeighborX="-100000" custLinFactNeighborY="-2078"/>
      <dgm:spPr>
        <a:solidFill>
          <a:schemeClr val="bg1">
            <a:lumMod val="85000"/>
          </a:schemeClr>
        </a:solidFill>
      </dgm:spPr>
    </dgm:pt>
    <dgm:pt modelId="{B5CCE9D3-3D13-7A4A-B8AD-03BB4DBCAF6C}" type="pres">
      <dgm:prSet presAssocID="{6670C0AE-1BE4-2D45-9591-1340278B8634}" presName="txShp" presStyleLbl="node1" presStyleIdx="3" presStyleCnt="4" custScaleX="14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21290-664C-2948-A263-37E53142F4D5}" srcId="{B96D5B7F-1399-5F47-BCBA-3169502341D2}" destId="{524E65C5-9900-8B4A-8684-143EFD370483}" srcOrd="2" destOrd="0" parTransId="{C0F5F002-EA8A-9144-AEBC-D7BD68CE1666}" sibTransId="{64873A44-3993-4543-9ABB-6417012012C2}"/>
    <dgm:cxn modelId="{9EC829A7-3899-2447-8243-5934E13686E5}" type="presOf" srcId="{B96D5B7F-1399-5F47-BCBA-3169502341D2}" destId="{552BF0AB-45C6-AB4D-88A7-24F8B5502D7B}" srcOrd="0" destOrd="0" presId="urn:microsoft.com/office/officeart/2005/8/layout/vList3"/>
    <dgm:cxn modelId="{8532212E-1BC7-B346-B5C3-DDFF90108F24}" srcId="{B96D5B7F-1399-5F47-BCBA-3169502341D2}" destId="{6670C0AE-1BE4-2D45-9591-1340278B8634}" srcOrd="3" destOrd="0" parTransId="{A31C30EE-FF61-0B49-87F5-E797562A55B0}" sibTransId="{8E16D22F-6D30-5B4B-AC86-7C8318B63FFD}"/>
    <dgm:cxn modelId="{2CCA4BBE-49FE-9A43-B4D4-B9F0D95E8327}" srcId="{B96D5B7F-1399-5F47-BCBA-3169502341D2}" destId="{F8313442-FCC4-104D-A8E9-0649A0F449A4}" srcOrd="1" destOrd="0" parTransId="{32DE1B30-104F-6F4A-BC46-E6CDD3B261B4}" sibTransId="{6A2337B6-CCF9-BE47-A696-969170F67657}"/>
    <dgm:cxn modelId="{EA17B8C1-188C-824C-B335-5F3090768452}" srcId="{B96D5B7F-1399-5F47-BCBA-3169502341D2}" destId="{32AB2CAA-7D4C-014C-8562-B5EC016F618C}" srcOrd="0" destOrd="0" parTransId="{52F23B1D-7A5C-A04F-B752-CD05BC267164}" sibTransId="{16FA1A6B-4A01-1848-95EF-4AC1C20DD5CF}"/>
    <dgm:cxn modelId="{83252BEE-6D8C-A74A-BD51-7CB6107DB8E5}" type="presOf" srcId="{F8313442-FCC4-104D-A8E9-0649A0F449A4}" destId="{20080B46-FAD7-064F-AF64-074D36D971EE}" srcOrd="0" destOrd="0" presId="urn:microsoft.com/office/officeart/2005/8/layout/vList3"/>
    <dgm:cxn modelId="{269BA5D6-5AAC-AC4F-ABEB-CB0F502677C7}" type="presOf" srcId="{524E65C5-9900-8B4A-8684-143EFD370483}" destId="{B5F1B084-C197-C843-9E2D-9B08C228664A}" srcOrd="0" destOrd="0" presId="urn:microsoft.com/office/officeart/2005/8/layout/vList3"/>
    <dgm:cxn modelId="{5F178C20-ACEA-7F4E-B962-E2F5F0B4E7F2}" type="presOf" srcId="{32AB2CAA-7D4C-014C-8562-B5EC016F618C}" destId="{BBC6DCD2-F539-9640-8EBA-797C75554A8E}" srcOrd="0" destOrd="0" presId="urn:microsoft.com/office/officeart/2005/8/layout/vList3"/>
    <dgm:cxn modelId="{43177B7E-E486-FB48-A064-734727ADB7C5}" type="presOf" srcId="{6670C0AE-1BE4-2D45-9591-1340278B8634}" destId="{B5CCE9D3-3D13-7A4A-B8AD-03BB4DBCAF6C}" srcOrd="0" destOrd="0" presId="urn:microsoft.com/office/officeart/2005/8/layout/vList3"/>
    <dgm:cxn modelId="{0508E6FE-6AE5-3941-B636-8EFB22A6D841}" type="presParOf" srcId="{552BF0AB-45C6-AB4D-88A7-24F8B5502D7B}" destId="{89F54F04-7F05-AB4D-969D-AE1BFF490E5D}" srcOrd="0" destOrd="0" presId="urn:microsoft.com/office/officeart/2005/8/layout/vList3"/>
    <dgm:cxn modelId="{2D5B85E3-5E90-764C-97E2-EF882608FDC3}" type="presParOf" srcId="{89F54F04-7F05-AB4D-969D-AE1BFF490E5D}" destId="{D3EE480A-4098-FF43-B19C-D6624EA8AEF7}" srcOrd="0" destOrd="0" presId="urn:microsoft.com/office/officeart/2005/8/layout/vList3"/>
    <dgm:cxn modelId="{39E756C0-2E5E-D646-99CB-81CEA2004D62}" type="presParOf" srcId="{89F54F04-7F05-AB4D-969D-AE1BFF490E5D}" destId="{BBC6DCD2-F539-9640-8EBA-797C75554A8E}" srcOrd="1" destOrd="0" presId="urn:microsoft.com/office/officeart/2005/8/layout/vList3"/>
    <dgm:cxn modelId="{F847CE68-1494-3B45-B3A3-8F4D1A3B08E2}" type="presParOf" srcId="{552BF0AB-45C6-AB4D-88A7-24F8B5502D7B}" destId="{39AB479D-B8B9-2C40-A4C9-1E32C2BB3A2F}" srcOrd="1" destOrd="0" presId="urn:microsoft.com/office/officeart/2005/8/layout/vList3"/>
    <dgm:cxn modelId="{89C45A0F-68CC-F64E-BF55-6E2556F20129}" type="presParOf" srcId="{552BF0AB-45C6-AB4D-88A7-24F8B5502D7B}" destId="{0BE02ACB-B2D3-1A4F-A702-DD49451DB5F1}" srcOrd="2" destOrd="0" presId="urn:microsoft.com/office/officeart/2005/8/layout/vList3"/>
    <dgm:cxn modelId="{6452EF1D-44C7-764F-9F25-3A439959309E}" type="presParOf" srcId="{0BE02ACB-B2D3-1A4F-A702-DD49451DB5F1}" destId="{54020D92-1742-F342-9235-27E0B4D28D2C}" srcOrd="0" destOrd="0" presId="urn:microsoft.com/office/officeart/2005/8/layout/vList3"/>
    <dgm:cxn modelId="{09BAC0BE-62B1-B747-8C42-968D7918A37E}" type="presParOf" srcId="{0BE02ACB-B2D3-1A4F-A702-DD49451DB5F1}" destId="{20080B46-FAD7-064F-AF64-074D36D971EE}" srcOrd="1" destOrd="0" presId="urn:microsoft.com/office/officeart/2005/8/layout/vList3"/>
    <dgm:cxn modelId="{6E164E4C-9610-CA4E-A044-C93036BDFC68}" type="presParOf" srcId="{552BF0AB-45C6-AB4D-88A7-24F8B5502D7B}" destId="{177449C7-3ECC-DB40-AAFE-4F266203C4F0}" srcOrd="3" destOrd="0" presId="urn:microsoft.com/office/officeart/2005/8/layout/vList3"/>
    <dgm:cxn modelId="{58DBE40C-8C1E-6D42-9F08-A54C796424CB}" type="presParOf" srcId="{552BF0AB-45C6-AB4D-88A7-24F8B5502D7B}" destId="{FB1ACD24-2ECD-7245-8870-146495014585}" srcOrd="4" destOrd="0" presId="urn:microsoft.com/office/officeart/2005/8/layout/vList3"/>
    <dgm:cxn modelId="{F1E3B9DB-BC87-B044-BFF9-FD4D9E94CDF3}" type="presParOf" srcId="{FB1ACD24-2ECD-7245-8870-146495014585}" destId="{C35FEB02-2929-5243-AC54-B672272C5AE8}" srcOrd="0" destOrd="0" presId="urn:microsoft.com/office/officeart/2005/8/layout/vList3"/>
    <dgm:cxn modelId="{45C7B8AA-FECA-394A-B5C7-4970A8D997B0}" type="presParOf" srcId="{FB1ACD24-2ECD-7245-8870-146495014585}" destId="{B5F1B084-C197-C843-9E2D-9B08C228664A}" srcOrd="1" destOrd="0" presId="urn:microsoft.com/office/officeart/2005/8/layout/vList3"/>
    <dgm:cxn modelId="{5BFE8970-C294-F045-8F5E-5FDA1BC83A06}" type="presParOf" srcId="{552BF0AB-45C6-AB4D-88A7-24F8B5502D7B}" destId="{9C4B993C-5E88-EC46-8F10-22DCF9C47F57}" srcOrd="5" destOrd="0" presId="urn:microsoft.com/office/officeart/2005/8/layout/vList3"/>
    <dgm:cxn modelId="{A335CA41-8B12-FB42-AF89-97759366ECAB}" type="presParOf" srcId="{552BF0AB-45C6-AB4D-88A7-24F8B5502D7B}" destId="{1BE5895F-88FB-CC4F-B86C-B31884BAE71E}" srcOrd="6" destOrd="0" presId="urn:microsoft.com/office/officeart/2005/8/layout/vList3"/>
    <dgm:cxn modelId="{01A15719-4D41-2044-84B0-7B735637875F}" type="presParOf" srcId="{1BE5895F-88FB-CC4F-B86C-B31884BAE71E}" destId="{EA06EF28-F9F7-EB4E-B646-D3990DAF97C6}" srcOrd="0" destOrd="0" presId="urn:microsoft.com/office/officeart/2005/8/layout/vList3"/>
    <dgm:cxn modelId="{77511B14-BED0-9444-8B68-7EF9B550814F}" type="presParOf" srcId="{1BE5895F-88FB-CC4F-B86C-B31884BAE71E}" destId="{B5CCE9D3-3D13-7A4A-B8AD-03BB4DBCAF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6DCD2-F539-9640-8EBA-797C75554A8E}">
      <dsp:nvSpPr>
        <dsp:cNvPr id="0" name=""/>
        <dsp:cNvSpPr/>
      </dsp:nvSpPr>
      <dsp:spPr>
        <a:xfrm rot="10800000">
          <a:off x="352700" y="3724"/>
          <a:ext cx="9064889" cy="91894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30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tx1"/>
              </a:solidFill>
            </a:rPr>
            <a:t>Clarify the Path</a:t>
          </a:r>
        </a:p>
      </dsp:txBody>
      <dsp:txXfrm rot="10800000">
        <a:off x="582436" y="3724"/>
        <a:ext cx="8835153" cy="918946"/>
      </dsp:txXfrm>
    </dsp:sp>
    <dsp:sp modelId="{D3EE480A-4098-FF43-B19C-D6624EA8AEF7}">
      <dsp:nvSpPr>
        <dsp:cNvPr id="0" name=""/>
        <dsp:cNvSpPr/>
      </dsp:nvSpPr>
      <dsp:spPr>
        <a:xfrm>
          <a:off x="0" y="0"/>
          <a:ext cx="918946" cy="91894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80B46-FAD7-064F-AF64-074D36D971EE}">
      <dsp:nvSpPr>
        <dsp:cNvPr id="0" name=""/>
        <dsp:cNvSpPr/>
      </dsp:nvSpPr>
      <dsp:spPr>
        <a:xfrm rot="10800000">
          <a:off x="333696" y="1196982"/>
          <a:ext cx="9102898" cy="918946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3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chemeClr val="tx1"/>
              </a:solidFill>
            </a:rPr>
            <a:t>Help Students Get on a Path</a:t>
          </a:r>
        </a:p>
      </dsp:txBody>
      <dsp:txXfrm rot="10800000">
        <a:off x="563432" y="1196982"/>
        <a:ext cx="8873162" cy="918946"/>
      </dsp:txXfrm>
    </dsp:sp>
    <dsp:sp modelId="{54020D92-1742-F342-9235-27E0B4D28D2C}">
      <dsp:nvSpPr>
        <dsp:cNvPr id="0" name=""/>
        <dsp:cNvSpPr/>
      </dsp:nvSpPr>
      <dsp:spPr>
        <a:xfrm>
          <a:off x="58830" y="1229338"/>
          <a:ext cx="918946" cy="91894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1B084-C197-C843-9E2D-9B08C228664A}">
      <dsp:nvSpPr>
        <dsp:cNvPr id="0" name=""/>
        <dsp:cNvSpPr/>
      </dsp:nvSpPr>
      <dsp:spPr>
        <a:xfrm rot="10800000">
          <a:off x="339641" y="2390241"/>
          <a:ext cx="9091008" cy="91894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3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chemeClr val="tx1"/>
              </a:solidFill>
            </a:rPr>
            <a:t>Help Students Stay on their Path</a:t>
          </a:r>
        </a:p>
      </dsp:txBody>
      <dsp:txXfrm rot="10800000">
        <a:off x="569377" y="2390241"/>
        <a:ext cx="8861272" cy="918946"/>
      </dsp:txXfrm>
    </dsp:sp>
    <dsp:sp modelId="{C35FEB02-2929-5243-AC54-B672272C5AE8}">
      <dsp:nvSpPr>
        <dsp:cNvPr id="0" name=""/>
        <dsp:cNvSpPr/>
      </dsp:nvSpPr>
      <dsp:spPr>
        <a:xfrm>
          <a:off x="0" y="2358418"/>
          <a:ext cx="918946" cy="91894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CE9D3-3D13-7A4A-B8AD-03BB4DBCAF6C}">
      <dsp:nvSpPr>
        <dsp:cNvPr id="0" name=""/>
        <dsp:cNvSpPr/>
      </dsp:nvSpPr>
      <dsp:spPr>
        <a:xfrm rot="10800000">
          <a:off x="333111" y="3583500"/>
          <a:ext cx="9104067" cy="918946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30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solidFill>
                <a:schemeClr val="tx1"/>
              </a:solidFill>
            </a:rPr>
            <a:t>Ensure Students are Learning </a:t>
          </a:r>
        </a:p>
      </dsp:txBody>
      <dsp:txXfrm rot="10800000">
        <a:off x="562847" y="3583500"/>
        <a:ext cx="8874331" cy="918946"/>
      </dsp:txXfrm>
    </dsp:sp>
    <dsp:sp modelId="{EA06EF28-F9F7-EB4E-B646-D3990DAF97C6}">
      <dsp:nvSpPr>
        <dsp:cNvPr id="0" name=""/>
        <dsp:cNvSpPr/>
      </dsp:nvSpPr>
      <dsp:spPr>
        <a:xfrm>
          <a:off x="37648" y="3564404"/>
          <a:ext cx="918946" cy="91894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37C06C4-8CDA-3744-8F89-4FC88E249B9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8C3F66-BEDA-CC43-B936-49267EFF6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6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C3F66-BEDA-CC43-B936-49267EFF6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8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C3F66-BEDA-CC43-B936-49267EFF6F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C3F66-BEDA-CC43-B936-49267EFF6F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C3F66-BEDA-CC43-B936-49267EFF6F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C3F66-BEDA-CC43-B936-49267EFF6F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C3F66-BEDA-CC43-B936-49267EFF6F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37CEF-5728-114F-8F68-2F79F5418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F4672B-286F-E44E-9871-58F1E7D17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577A7E-0348-5A4D-9109-698B0484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D45DED-AF09-CD43-8E5B-FC2F40F1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0ED9F6-64B3-764B-8991-F2889C6A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671E40-7F27-AF4C-A9D8-37506228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7CED6D-9AB2-394F-AC80-1B80D1DD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BAE55F-2DB2-BA45-8EA4-7295027C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725318-7285-AF41-BD4A-3C9118A5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712D24-A1D0-0648-B3EF-92213334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1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B931749-E8AF-CA47-B283-AC9A517A8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176FCC-EA85-B746-B223-139D8AAB6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E67C18-B4B2-3F4B-9EA5-C13DBEC8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66451-4A4A-8D4C-9E8C-BD6366FC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D661B9-6B28-614E-9332-058A9028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3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F4625E-7C8B-A047-9263-7D1922E7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BE6903-AFF2-F843-967A-E07361EA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77E8CD-0942-DC4E-A42F-3E9B18A7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9796F1-0D09-B541-9DB1-6DCFA918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3F6C01-62C8-5846-B0AD-5855491B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CBCEF0-EB77-4F4B-B6DD-CEEBFB36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00A467-202F-264A-A702-FC1A2A37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C9F7E0-EECD-F243-9A52-9F756FB1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2DC85-2532-7540-98AF-23BDDD97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70C8F8-9FB8-F24B-9D69-12AA9ACC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3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FA7E90-DF46-FA46-84CA-ACDB05BB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EFF040-3426-E844-A603-29B83F466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65D51C-52E1-B74B-B6B7-AC4F3A9FD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A9AE67-8F13-F848-AECB-5E28C0C3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7B5E3A-CBE9-BC44-81B7-6661917E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9AD07D-3A35-B042-90CC-A825CEC0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29574C-323A-3043-AFAB-DFBF2BBC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9B99E2-EE73-3848-ABA2-EC36C988D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45737C-43CB-7C48-8D57-660E4239F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2A949E7-6C10-BE44-96C2-A9C4013B6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D7797B-5B72-1542-970F-58A7C6F31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6A3BF57-4034-2245-9C79-73F6A427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AB37306-E9B2-E64D-92A6-3A3C0277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22263F-3E25-7B4C-AEA4-E4BD45C7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EA0AFE-EE1A-D448-9C36-83AB97FA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CF0CF3-D66C-544C-847D-179D81CA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6C3B71-296E-7040-99E2-34B5D456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658094-3024-654A-B366-011E8659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A4A9B0-1F16-254D-BB08-E803A569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6E7D8D-5DF8-9140-91DA-FEE5DE9B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220C5A-BDA2-0B4D-9659-CD9BC45E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6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9369C-F525-9E4C-8786-75A9E39B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82390-6B87-FA4B-B3DC-6A129ECDA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C10CCC-6786-7846-9CB2-873B2A095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797B3D-0C83-7C4F-8F3C-CECA2E3D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2DE882-A87B-9443-A556-269B3E06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89FF8D-8254-CB45-9C4C-E9ECEC93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4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864CCD-2A5E-DD42-BA54-C2CDEC9F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2BCDCC6-7EB4-4B49-A1F3-12B44E1C6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853FD5-7D43-9744-A71E-FC4418739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3EDEC0-2CB4-AE43-8DBA-0CBCCFE3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CD18E5-9C67-F941-BFDA-F8846FA7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D87644-CB06-D740-949C-736B46AE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F74F93B-485E-8743-A556-E8FCD5E0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2E2E6B-AF0C-AB49-BA0A-5924EEB8D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CC5F6B-4CD0-444B-8B1E-895CDC63D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C113A-15E3-494B-AF05-BA71EF70F28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0CD2A2-735D-1D48-ADFB-06C09FCFC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F1DDC3-9746-6E48-B7B6-DC9740575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3EB6-10C2-734A-BB11-54D890EF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lanecc.edu/diversity/lanes-equity-lens-guiding-questi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hievingthedream.org/" TargetMode="External"/><Relationship Id="rId5" Type="http://schemas.openxmlformats.org/officeDocument/2006/relationships/hyperlink" Target="https://ccrc.tc.columbia.edu/" TargetMode="External"/><Relationship Id="rId4" Type="http://schemas.openxmlformats.org/officeDocument/2006/relationships/hyperlink" Target="https://blogs.lanecc.edu/guidedpathway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F789E-4C61-0947-8EBB-9BEC97B5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371" y="203376"/>
            <a:ext cx="6903000" cy="113431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Guided Pathways </a:t>
            </a:r>
            <a:br>
              <a:rPr lang="en-US" dirty="0"/>
            </a:br>
            <a:r>
              <a:rPr lang="en-US" dirty="0"/>
              <a:t>at Lane Community College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5DA95D-628F-E64A-8283-F1CF281E1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93" y="2749821"/>
            <a:ext cx="4130952" cy="275396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D8AC51-3990-0F49-86B5-82ABC6CA9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322" y="1678675"/>
            <a:ext cx="2872414" cy="1953782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8E4D5B-FF79-764D-8023-72B47F00E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099" y="4392185"/>
            <a:ext cx="4346811" cy="2173406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210E02-1238-9A40-A780-AE976C2D4018}"/>
              </a:ext>
            </a:extLst>
          </p:cNvPr>
          <p:cNvSpPr txBox="1"/>
          <p:nvPr/>
        </p:nvSpPr>
        <p:spPr>
          <a:xfrm>
            <a:off x="1656281" y="1779639"/>
            <a:ext cx="605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Centering the Student Experience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874E02-7DDA-5742-B203-87BB590629D6}"/>
              </a:ext>
            </a:extLst>
          </p:cNvPr>
          <p:cNvSpPr txBox="1"/>
          <p:nvPr/>
        </p:nvSpPr>
        <p:spPr>
          <a:xfrm>
            <a:off x="5438444" y="3192202"/>
            <a:ext cx="1753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With </a:t>
            </a:r>
            <a:r>
              <a:rPr lang="en-US" sz="3200" dirty="0" smtClean="0"/>
              <a:t>an Equity Lens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8044" y="5860324"/>
            <a:ext cx="524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 Improve Student Outcomes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201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E379CB-21CD-1E4C-88F2-53B00B0B572D}"/>
              </a:ext>
            </a:extLst>
          </p:cNvPr>
          <p:cNvSpPr txBox="1"/>
          <p:nvPr/>
        </p:nvSpPr>
        <p:spPr>
          <a:xfrm>
            <a:off x="2722574" y="2145059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FDA8F91-AC54-6D46-818E-04E52674B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04" y="329138"/>
            <a:ext cx="7513092" cy="96728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Leadership Teams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9DCF09-E61A-9447-BB30-E2AACD2F88ED}"/>
              </a:ext>
            </a:extLst>
          </p:cNvPr>
          <p:cNvSpPr txBox="1"/>
          <p:nvPr/>
        </p:nvSpPr>
        <p:spPr>
          <a:xfrm>
            <a:off x="1214651" y="1416638"/>
            <a:ext cx="51295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Guided Pathways Core Team</a:t>
            </a:r>
          </a:p>
          <a:p>
            <a:endParaRPr lang="en-US" dirty="0"/>
          </a:p>
          <a:p>
            <a:r>
              <a:rPr lang="en-US" dirty="0"/>
              <a:t>Jennifer Frei</a:t>
            </a:r>
          </a:p>
          <a:p>
            <a:r>
              <a:rPr lang="en-US" dirty="0"/>
              <a:t>AVP, School of Arts </a:t>
            </a:r>
            <a:r>
              <a:rPr lang="en-US" dirty="0" smtClean="0"/>
              <a:t>&amp; Sciences, and </a:t>
            </a:r>
            <a:r>
              <a:rPr lang="en-US" dirty="0"/>
              <a:t>Guided Pathways</a:t>
            </a:r>
          </a:p>
          <a:p>
            <a:r>
              <a:rPr lang="en-US" dirty="0"/>
              <a:t>freij@lanecc.edu</a:t>
            </a:r>
          </a:p>
          <a:p>
            <a:endParaRPr lang="en-US" dirty="0"/>
          </a:p>
          <a:p>
            <a:r>
              <a:rPr lang="en-US" dirty="0"/>
              <a:t>Mindie Dieu </a:t>
            </a:r>
          </a:p>
          <a:p>
            <a:r>
              <a:rPr lang="en-US" dirty="0" smtClean="0"/>
              <a:t>AVP, Student Affairs</a:t>
            </a:r>
            <a:endParaRPr lang="en-US" dirty="0"/>
          </a:p>
          <a:p>
            <a:r>
              <a:rPr lang="en-US" dirty="0"/>
              <a:t>dieum@lanecc.edu</a:t>
            </a:r>
          </a:p>
          <a:p>
            <a:endParaRPr lang="en-US" dirty="0"/>
          </a:p>
          <a:p>
            <a:r>
              <a:rPr lang="en-US" dirty="0"/>
              <a:t>Jenn Kepka</a:t>
            </a:r>
          </a:p>
          <a:p>
            <a:r>
              <a:rPr lang="en-US" dirty="0" smtClean="0"/>
              <a:t>Faculty, Academic </a:t>
            </a:r>
            <a:r>
              <a:rPr lang="en-US" dirty="0"/>
              <a:t>Technology </a:t>
            </a:r>
          </a:p>
          <a:p>
            <a:r>
              <a:rPr lang="en-US" dirty="0"/>
              <a:t>kepkaj@lanecc.edu</a:t>
            </a:r>
          </a:p>
          <a:p>
            <a:endParaRPr lang="en-US" dirty="0"/>
          </a:p>
          <a:p>
            <a:r>
              <a:rPr lang="en-US" dirty="0"/>
              <a:t>Mike Sims</a:t>
            </a:r>
          </a:p>
          <a:p>
            <a:r>
              <a:rPr lang="en-US" dirty="0"/>
              <a:t>Project Coordinator</a:t>
            </a:r>
          </a:p>
          <a:p>
            <a:r>
              <a:rPr lang="en-US" dirty="0"/>
              <a:t>School of Arts </a:t>
            </a:r>
            <a:r>
              <a:rPr lang="en-US" dirty="0" smtClean="0"/>
              <a:t>&amp; Sciences, and </a:t>
            </a:r>
            <a:r>
              <a:rPr lang="en-US" dirty="0"/>
              <a:t>Guided Pathways</a:t>
            </a:r>
          </a:p>
          <a:p>
            <a:r>
              <a:rPr lang="en-US" dirty="0" err="1"/>
              <a:t>simsm@lanecc.edu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001697-0099-F24A-8507-2645FF757372}"/>
              </a:ext>
            </a:extLst>
          </p:cNvPr>
          <p:cNvSpPr txBox="1"/>
          <p:nvPr/>
        </p:nvSpPr>
        <p:spPr>
          <a:xfrm>
            <a:off x="7180081" y="1418060"/>
            <a:ext cx="44389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Guided Pathways Coordinating Committee</a:t>
            </a:r>
          </a:p>
          <a:p>
            <a:endParaRPr lang="en-US" dirty="0"/>
          </a:p>
          <a:p>
            <a:r>
              <a:rPr lang="en-US" dirty="0"/>
              <a:t>Anna Gates-Tapia</a:t>
            </a:r>
          </a:p>
          <a:p>
            <a:r>
              <a:rPr lang="en-US" dirty="0"/>
              <a:t>Andi Graham</a:t>
            </a:r>
          </a:p>
          <a:p>
            <a:r>
              <a:rPr lang="en-US" dirty="0"/>
              <a:t>Beth Landy</a:t>
            </a:r>
          </a:p>
          <a:p>
            <a:r>
              <a:rPr lang="en-US" dirty="0"/>
              <a:t>Casey Reid</a:t>
            </a:r>
          </a:p>
          <a:p>
            <a:r>
              <a:rPr lang="en-US" dirty="0"/>
              <a:t>Cathy Thomas</a:t>
            </a:r>
          </a:p>
          <a:p>
            <a:r>
              <a:rPr lang="en-US" dirty="0"/>
              <a:t>Chris Rehn</a:t>
            </a:r>
          </a:p>
          <a:p>
            <a:r>
              <a:rPr lang="en-US" dirty="0"/>
              <a:t>Christine Andrews</a:t>
            </a:r>
          </a:p>
          <a:p>
            <a:r>
              <a:rPr lang="en-US" dirty="0"/>
              <a:t>Cybele Higgins</a:t>
            </a:r>
          </a:p>
          <a:p>
            <a:r>
              <a:rPr lang="en-US" dirty="0"/>
              <a:t>Dawn Whiting</a:t>
            </a:r>
          </a:p>
          <a:p>
            <a:r>
              <a:rPr lang="en-US" dirty="0"/>
              <a:t>Gina </a:t>
            </a:r>
            <a:r>
              <a:rPr lang="en-US" dirty="0" err="1"/>
              <a:t>Szabady</a:t>
            </a:r>
            <a:endParaRPr lang="en-US" dirty="0"/>
          </a:p>
          <a:p>
            <a:r>
              <a:rPr lang="en-US" dirty="0"/>
              <a:t>Jane Reeder</a:t>
            </a:r>
          </a:p>
          <a:p>
            <a:r>
              <a:rPr lang="en-US" dirty="0"/>
              <a:t>Josh Baker</a:t>
            </a:r>
          </a:p>
          <a:p>
            <a:r>
              <a:rPr lang="en-US" dirty="0"/>
              <a:t>Lori </a:t>
            </a:r>
            <a:r>
              <a:rPr lang="en-US" dirty="0" err="1"/>
              <a:t>Areford</a:t>
            </a:r>
            <a:endParaRPr lang="en-US" dirty="0"/>
          </a:p>
          <a:p>
            <a:r>
              <a:rPr lang="en-US" dirty="0"/>
              <a:t>Russ Pierson</a:t>
            </a:r>
          </a:p>
          <a:p>
            <a:r>
              <a:rPr lang="en-US" dirty="0"/>
              <a:t>Sarah </a:t>
            </a:r>
            <a:r>
              <a:rPr lang="en-US" dirty="0" err="1"/>
              <a:t>Nemecek</a:t>
            </a:r>
            <a:endParaRPr lang="en-US" dirty="0"/>
          </a:p>
          <a:p>
            <a:r>
              <a:rPr lang="en-US" dirty="0"/>
              <a:t>Tammi Garlock</a:t>
            </a:r>
          </a:p>
        </p:txBody>
      </p:sp>
    </p:spTree>
    <p:extLst>
      <p:ext uri="{BB962C8B-B14F-4D97-AF65-F5344CB8AC3E}">
        <p14:creationId xmlns:p14="http://schemas.microsoft.com/office/powerpoint/2010/main" val="4831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66" y="177498"/>
            <a:ext cx="4694096" cy="21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E379CB-21CD-1E4C-88F2-53B00B0B572D}"/>
              </a:ext>
            </a:extLst>
          </p:cNvPr>
          <p:cNvSpPr txBox="1"/>
          <p:nvPr/>
        </p:nvSpPr>
        <p:spPr>
          <a:xfrm>
            <a:off x="2722574" y="2145059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60140" y="2729975"/>
            <a:ext cx="64709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Centering the Student Experience</a:t>
            </a:r>
          </a:p>
          <a:p>
            <a:pPr algn="ctr"/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With an Equity Lens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To Improve Student Outcomes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7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796" y="105721"/>
            <a:ext cx="10233498" cy="964322"/>
          </a:xfrm>
        </p:spPr>
        <p:txBody>
          <a:bodyPr/>
          <a:lstStyle/>
          <a:p>
            <a:pPr algn="ctr"/>
            <a:r>
              <a:rPr lang="en-US" dirty="0" smtClean="0"/>
              <a:t>Spring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153" y="1129991"/>
            <a:ext cx="11310025" cy="55604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Dr. Hana Lahr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500" dirty="0" smtClean="0"/>
              <a:t>Senior Research Associate and Program Lead </a:t>
            </a:r>
          </a:p>
          <a:p>
            <a:pPr marL="0" indent="0">
              <a:buNone/>
            </a:pPr>
            <a:r>
              <a:rPr lang="en-US" sz="3500" dirty="0" smtClean="0"/>
              <a:t>Community College Research Center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Keynote Address: Connecting Data, the Student Experience, and Our Work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Breakout Session: Lane’s Early Momentum Metrics: Predictors of Long-Term 				Student Success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Breakout and On-Demand Sessions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Closing Session: Student Panel on Becoming a Student-Ready College  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46803" y="691157"/>
            <a:ext cx="3361977" cy="22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F789E-4C61-0947-8EBB-9BEC97B5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382" y="303035"/>
            <a:ext cx="7513092" cy="135516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Guided </a:t>
            </a:r>
            <a:r>
              <a:rPr lang="en-US" sz="4000" dirty="0"/>
              <a:t>Pathways Framework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1FDCC1-D7D5-3940-9996-66006E15AD14}"/>
              </a:ext>
            </a:extLst>
          </p:cNvPr>
          <p:cNvSpPr txBox="1"/>
          <p:nvPr/>
        </p:nvSpPr>
        <p:spPr>
          <a:xfrm>
            <a:off x="600860" y="1656045"/>
            <a:ext cx="110273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Guided Pathways (GP) Framework outlines a student-centric approach to whole-college redesign focused on improving the student experience by creating clearer pathways to program completion, employment, and further education. </a:t>
            </a:r>
          </a:p>
          <a:p>
            <a:endParaRPr lang="en-US" sz="2800" dirty="0"/>
          </a:p>
          <a:p>
            <a:r>
              <a:rPr lang="en-US" sz="2800" dirty="0"/>
              <a:t>At the heart of this transformation is equitable support for all students from any starting point through achievement of their desired outcome.</a:t>
            </a:r>
          </a:p>
          <a:p>
            <a:endParaRPr lang="en-US" sz="2800" dirty="0"/>
          </a:p>
          <a:p>
            <a:r>
              <a:rPr lang="en-US" sz="2800" dirty="0"/>
              <a:t>The goal is an institution-wide shift in the student experience through redesign of academic programs, support services, and systems, resulting in increased student success.</a:t>
            </a:r>
          </a:p>
        </p:txBody>
      </p:sp>
    </p:spTree>
    <p:extLst>
      <p:ext uri="{BB962C8B-B14F-4D97-AF65-F5344CB8AC3E}">
        <p14:creationId xmlns:p14="http://schemas.microsoft.com/office/powerpoint/2010/main" val="17301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370BF18A-9A36-9040-880D-47C1DA46D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503637"/>
              </p:ext>
            </p:extLst>
          </p:nvPr>
        </p:nvGraphicFramePr>
        <p:xfrm>
          <a:off x="1313543" y="2079402"/>
          <a:ext cx="9770291" cy="450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72A5A8-AF8A-1D45-83BD-409FBBD54862}"/>
              </a:ext>
            </a:extLst>
          </p:cNvPr>
          <p:cNvSpPr txBox="1"/>
          <p:nvPr/>
        </p:nvSpPr>
        <p:spPr>
          <a:xfrm>
            <a:off x="1471030" y="5736495"/>
            <a:ext cx="817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" pitchFamily="2" charset="0"/>
              </a:rPr>
              <a:t>IV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5877A1-F380-DD4F-A3E9-D86953ACDD5C}"/>
              </a:ext>
            </a:extLst>
          </p:cNvPr>
          <p:cNvSpPr txBox="1"/>
          <p:nvPr/>
        </p:nvSpPr>
        <p:spPr>
          <a:xfrm>
            <a:off x="1594619" y="2079402"/>
            <a:ext cx="613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" pitchFamily="2" charset="0"/>
              </a:rPr>
              <a:t>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53EA7F8-630D-7B4C-ADB9-B10517837D31}"/>
              </a:ext>
            </a:extLst>
          </p:cNvPr>
          <p:cNvSpPr txBox="1"/>
          <p:nvPr/>
        </p:nvSpPr>
        <p:spPr>
          <a:xfrm>
            <a:off x="1523250" y="3364403"/>
            <a:ext cx="61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" pitchFamily="2" charset="0"/>
              </a:rPr>
              <a:t>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482596-90FF-0B4B-BFF3-E654196915E8}"/>
              </a:ext>
            </a:extLst>
          </p:cNvPr>
          <p:cNvSpPr txBox="1"/>
          <p:nvPr/>
        </p:nvSpPr>
        <p:spPr>
          <a:xfrm>
            <a:off x="1384722" y="4548310"/>
            <a:ext cx="751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" pitchFamily="2" charset="0"/>
              </a:rPr>
              <a:t>III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8078" y="207501"/>
            <a:ext cx="7298562" cy="100715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Four Pillars of Guided Pathways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08AA0D-9F18-9844-89D3-5F8A0F71ED4A}"/>
              </a:ext>
            </a:extLst>
          </p:cNvPr>
          <p:cNvSpPr txBox="1"/>
          <p:nvPr/>
        </p:nvSpPr>
        <p:spPr>
          <a:xfrm>
            <a:off x="3077571" y="1181712"/>
            <a:ext cx="674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Institutional Action Perspective</a:t>
            </a:r>
          </a:p>
        </p:txBody>
      </p:sp>
    </p:spTree>
    <p:extLst>
      <p:ext uri="{BB962C8B-B14F-4D97-AF65-F5344CB8AC3E}">
        <p14:creationId xmlns:p14="http://schemas.microsoft.com/office/powerpoint/2010/main" val="25789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F789E-4C61-0947-8EBB-9BEC97B5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476" y="207501"/>
            <a:ext cx="8991106" cy="9525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		The Loss Momentum Framework</a:t>
            </a:r>
            <a:endParaRPr lang="en-US" sz="31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B944853-153A-954A-A1E1-CE3DD1CB821E}"/>
              </a:ext>
            </a:extLst>
          </p:cNvPr>
          <p:cNvGrpSpPr/>
          <p:nvPr/>
        </p:nvGrpSpPr>
        <p:grpSpPr>
          <a:xfrm>
            <a:off x="81132" y="2272010"/>
            <a:ext cx="12029736" cy="1440596"/>
            <a:chOff x="97407" y="1690712"/>
            <a:chExt cx="12029736" cy="1440596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ABD03FB-9590-FA4F-A4E2-2D842153DBFA}"/>
                </a:ext>
              </a:extLst>
            </p:cNvPr>
            <p:cNvGrpSpPr/>
            <p:nvPr/>
          </p:nvGrpSpPr>
          <p:grpSpPr>
            <a:xfrm>
              <a:off x="3299974" y="1711644"/>
              <a:ext cx="1604121" cy="1384995"/>
              <a:chOff x="2262048" y="1706782"/>
              <a:chExt cx="1604121" cy="138499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71E77EF0-9752-3A47-8083-60E94DC569ED}"/>
                  </a:ext>
                </a:extLst>
              </p:cNvPr>
              <p:cNvSpPr/>
              <p:nvPr/>
            </p:nvSpPr>
            <p:spPr>
              <a:xfrm>
                <a:off x="2262048" y="1713326"/>
                <a:ext cx="1580606" cy="1365069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E66204CC-E915-EE45-A8A3-61381522616B}"/>
                  </a:ext>
                </a:extLst>
              </p:cNvPr>
              <p:cNvSpPr txBox="1"/>
              <p:nvPr/>
            </p:nvSpPr>
            <p:spPr>
              <a:xfrm>
                <a:off x="2285563" y="1706782"/>
                <a:ext cx="158060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Entry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 Enrollment to</a:t>
                </a:r>
              </a:p>
              <a:p>
                <a:r>
                  <a:rPr lang="en-US" sz="1200" dirty="0"/>
                  <a:t> completion of</a:t>
                </a:r>
              </a:p>
              <a:p>
                <a:r>
                  <a:rPr lang="en-US" sz="1200" dirty="0"/>
                  <a:t> gateway course</a:t>
                </a:r>
              </a:p>
              <a:p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3030FD6-5097-BC4B-BA10-66D8A306443B}"/>
                </a:ext>
              </a:extLst>
            </p:cNvPr>
            <p:cNvGrpSpPr/>
            <p:nvPr/>
          </p:nvGrpSpPr>
          <p:grpSpPr>
            <a:xfrm>
              <a:off x="5376436" y="1724718"/>
              <a:ext cx="1603327" cy="1403310"/>
              <a:chOff x="4003761" y="1771046"/>
              <a:chExt cx="1603327" cy="130389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48586A6A-80B0-2C45-A58E-3A1951F1750D}"/>
                  </a:ext>
                </a:extLst>
              </p:cNvPr>
              <p:cNvSpPr/>
              <p:nvPr/>
            </p:nvSpPr>
            <p:spPr>
              <a:xfrm>
                <a:off x="4003761" y="1771046"/>
                <a:ext cx="1580606" cy="1268361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A3260F34-EC0A-B145-A429-1C1BD0AF0DBD}"/>
                  </a:ext>
                </a:extLst>
              </p:cNvPr>
              <p:cNvSpPr txBox="1"/>
              <p:nvPr/>
            </p:nvSpPr>
            <p:spPr>
              <a:xfrm>
                <a:off x="4059144" y="1782277"/>
                <a:ext cx="154794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Progress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Entry into course of study though 75% of requirements completed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31C4009-BCA2-A24A-B200-C7D044E1E73B}"/>
                </a:ext>
              </a:extLst>
            </p:cNvPr>
            <p:cNvGrpSpPr/>
            <p:nvPr/>
          </p:nvGrpSpPr>
          <p:grpSpPr>
            <a:xfrm>
              <a:off x="7401092" y="1724718"/>
              <a:ext cx="1605103" cy="1365069"/>
              <a:chOff x="6119949" y="1713324"/>
              <a:chExt cx="1605103" cy="136506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17606A6-B1CC-1441-A3CA-7E5048884ED7}"/>
                  </a:ext>
                </a:extLst>
              </p:cNvPr>
              <p:cNvSpPr/>
              <p:nvPr/>
            </p:nvSpPr>
            <p:spPr>
              <a:xfrm>
                <a:off x="6119949" y="1713324"/>
                <a:ext cx="1580606" cy="1365069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F494970D-B5EC-8C4F-B923-C375F5D58F4A}"/>
                  </a:ext>
                </a:extLst>
              </p:cNvPr>
              <p:cNvSpPr txBox="1"/>
              <p:nvPr/>
            </p:nvSpPr>
            <p:spPr>
              <a:xfrm>
                <a:off x="6144446" y="1726859"/>
                <a:ext cx="158060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Completion 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Complete a certificate, degree, or credential with labor market value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5124E0E-371C-BA40-B72D-C5EB870D5F55}"/>
                </a:ext>
              </a:extLst>
            </p:cNvPr>
            <p:cNvGrpSpPr/>
            <p:nvPr/>
          </p:nvGrpSpPr>
          <p:grpSpPr>
            <a:xfrm>
              <a:off x="9441194" y="1724718"/>
              <a:ext cx="1580606" cy="1365069"/>
              <a:chOff x="8236137" y="1713324"/>
              <a:chExt cx="1580606" cy="136506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706DBA4B-62C3-AB47-8B61-B6C473B31ABB}"/>
                  </a:ext>
                </a:extLst>
              </p:cNvPr>
              <p:cNvSpPr/>
              <p:nvPr/>
            </p:nvSpPr>
            <p:spPr>
              <a:xfrm>
                <a:off x="8236137" y="1713324"/>
                <a:ext cx="1580606" cy="1365069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B1E8084-500F-E443-BB2B-BDEFCB3F85E1}"/>
                  </a:ext>
                </a:extLst>
              </p:cNvPr>
              <p:cNvSpPr txBox="1"/>
              <p:nvPr/>
            </p:nvSpPr>
            <p:spPr>
              <a:xfrm>
                <a:off x="8242674" y="1721383"/>
                <a:ext cx="157406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Transition 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Successful transition to university or workforce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4BDD6324-276D-1748-8A3E-F6ABE3612FE0}"/>
                </a:ext>
              </a:extLst>
            </p:cNvPr>
            <p:cNvGrpSpPr/>
            <p:nvPr/>
          </p:nvGrpSpPr>
          <p:grpSpPr>
            <a:xfrm>
              <a:off x="1207181" y="1714638"/>
              <a:ext cx="1596937" cy="1365069"/>
              <a:chOff x="1141894" y="1782039"/>
              <a:chExt cx="1596937" cy="13650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EAD6984-24E4-5C4F-A647-C469656A9FA1}"/>
                  </a:ext>
                </a:extLst>
              </p:cNvPr>
              <p:cNvSpPr/>
              <p:nvPr/>
            </p:nvSpPr>
            <p:spPr>
              <a:xfrm>
                <a:off x="1141894" y="1782039"/>
                <a:ext cx="1580606" cy="1365069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94BEC5D2-53F2-4140-BF56-4E7838A1A6A2}"/>
                  </a:ext>
                </a:extLst>
              </p:cNvPr>
              <p:cNvSpPr txBox="1"/>
              <p:nvPr/>
            </p:nvSpPr>
            <p:spPr>
              <a:xfrm>
                <a:off x="1158225" y="1782039"/>
                <a:ext cx="158060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Connection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Interest to application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B7767AF7-29F4-2D49-8A4E-1D1D1D046A73}"/>
                </a:ext>
              </a:extLst>
            </p:cNvPr>
            <p:cNvGrpSpPr/>
            <p:nvPr/>
          </p:nvGrpSpPr>
          <p:grpSpPr>
            <a:xfrm>
              <a:off x="97407" y="1746312"/>
              <a:ext cx="1028155" cy="1384996"/>
              <a:chOff x="97407" y="1746312"/>
              <a:chExt cx="1028155" cy="1384996"/>
            </a:xfrm>
          </p:grpSpPr>
          <p:sp>
            <p:nvSpPr>
              <p:cNvPr id="34" name="Right Arrow 33">
                <a:extLst>
                  <a:ext uri="{FF2B5EF4-FFF2-40B4-BE49-F238E27FC236}">
                    <a16:creationId xmlns="" xmlns:a16="http://schemas.microsoft.com/office/drawing/2014/main" id="{29887E88-B333-1A4C-AEBF-84DE10C79CED}"/>
                  </a:ext>
                </a:extLst>
              </p:cNvPr>
              <p:cNvSpPr/>
              <p:nvPr/>
            </p:nvSpPr>
            <p:spPr>
              <a:xfrm>
                <a:off x="97407" y="1746312"/>
                <a:ext cx="1028155" cy="1384996"/>
              </a:xfrm>
              <a:prstGeom prst="rightArrow">
                <a:avLst>
                  <a:gd name="adj1" fmla="val 50000"/>
                  <a:gd name="adj2" fmla="val 50840"/>
                </a:avLst>
              </a:prstGeom>
              <a:solidFill>
                <a:schemeClr val="accent6"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175F652D-CC8F-104B-BB54-7AEC23D30F61}"/>
                  </a:ext>
                </a:extLst>
              </p:cNvPr>
              <p:cNvSpPr txBox="1"/>
              <p:nvPr/>
            </p:nvSpPr>
            <p:spPr>
              <a:xfrm>
                <a:off x="97407" y="2047695"/>
                <a:ext cx="9083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Strong links to high schools &amp; community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A7723E00-1D2C-4B4F-BBDE-3C63065CF664}"/>
                </a:ext>
              </a:extLst>
            </p:cNvPr>
            <p:cNvGrpSpPr/>
            <p:nvPr/>
          </p:nvGrpSpPr>
          <p:grpSpPr>
            <a:xfrm>
              <a:off x="11098988" y="1690712"/>
              <a:ext cx="1028155" cy="1384996"/>
              <a:chOff x="10881371" y="1704791"/>
              <a:chExt cx="1028155" cy="1384996"/>
            </a:xfrm>
          </p:grpSpPr>
          <p:sp>
            <p:nvSpPr>
              <p:cNvPr id="37" name="Right Arrow 36">
                <a:extLst>
                  <a:ext uri="{FF2B5EF4-FFF2-40B4-BE49-F238E27FC236}">
                    <a16:creationId xmlns="" xmlns:a16="http://schemas.microsoft.com/office/drawing/2014/main" id="{518EFC26-BA9A-B840-BCDA-93047181B612}"/>
                  </a:ext>
                </a:extLst>
              </p:cNvPr>
              <p:cNvSpPr/>
              <p:nvPr/>
            </p:nvSpPr>
            <p:spPr>
              <a:xfrm>
                <a:off x="10881371" y="1704791"/>
                <a:ext cx="1028155" cy="1384996"/>
              </a:xfrm>
              <a:prstGeom prst="rightArrow">
                <a:avLst>
                  <a:gd name="adj1" fmla="val 50000"/>
                  <a:gd name="adj2" fmla="val 50840"/>
                </a:avLst>
              </a:prstGeom>
              <a:solidFill>
                <a:schemeClr val="accent6"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8B238F7B-BE19-7440-B336-58143D489D99}"/>
                  </a:ext>
                </a:extLst>
              </p:cNvPr>
              <p:cNvSpPr txBox="1"/>
              <p:nvPr/>
            </p:nvSpPr>
            <p:spPr>
              <a:xfrm>
                <a:off x="10881371" y="2008466"/>
                <a:ext cx="8765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Links to labor markets and 4-years</a:t>
                </a:r>
              </a:p>
            </p:txBody>
          </p:sp>
        </p:grpSp>
        <p:sp>
          <p:nvSpPr>
            <p:cNvPr id="43" name="Right Arrow 42">
              <a:extLst>
                <a:ext uri="{FF2B5EF4-FFF2-40B4-BE49-F238E27FC236}">
                  <a16:creationId xmlns="" xmlns:a16="http://schemas.microsoft.com/office/drawing/2014/main" id="{69541134-D4A4-394F-9F70-173D18AA5E96}"/>
                </a:ext>
              </a:extLst>
            </p:cNvPr>
            <p:cNvSpPr/>
            <p:nvPr/>
          </p:nvSpPr>
          <p:spPr>
            <a:xfrm>
              <a:off x="2851089" y="2186431"/>
              <a:ext cx="378822" cy="385354"/>
            </a:xfrm>
            <a:prstGeom prst="rightArrow">
              <a:avLst/>
            </a:prstGeom>
            <a:solidFill>
              <a:schemeClr val="accent6"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="" xmlns:a16="http://schemas.microsoft.com/office/drawing/2014/main" id="{65E76F90-DCC7-AA42-A282-54F82E3C9696}"/>
                </a:ext>
              </a:extLst>
            </p:cNvPr>
            <p:cNvSpPr/>
            <p:nvPr/>
          </p:nvSpPr>
          <p:spPr>
            <a:xfrm>
              <a:off x="4920426" y="2204495"/>
              <a:ext cx="378822" cy="385354"/>
            </a:xfrm>
            <a:prstGeom prst="rightArrow">
              <a:avLst/>
            </a:prstGeom>
            <a:solidFill>
              <a:schemeClr val="accent6"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="" xmlns:a16="http://schemas.microsoft.com/office/drawing/2014/main" id="{4816A021-524D-5244-B5DC-FE61CA0120CA}"/>
                </a:ext>
              </a:extLst>
            </p:cNvPr>
            <p:cNvSpPr/>
            <p:nvPr/>
          </p:nvSpPr>
          <p:spPr>
            <a:xfrm>
              <a:off x="9006195" y="2186431"/>
              <a:ext cx="378822" cy="385354"/>
            </a:xfrm>
            <a:prstGeom prst="rightArrow">
              <a:avLst/>
            </a:prstGeom>
            <a:solidFill>
              <a:schemeClr val="accent6"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>
              <a:extLst>
                <a:ext uri="{FF2B5EF4-FFF2-40B4-BE49-F238E27FC236}">
                  <a16:creationId xmlns="" xmlns:a16="http://schemas.microsoft.com/office/drawing/2014/main" id="{C5CBE378-A261-FB43-A338-84974051C707}"/>
                </a:ext>
              </a:extLst>
            </p:cNvPr>
            <p:cNvSpPr/>
            <p:nvPr/>
          </p:nvSpPr>
          <p:spPr>
            <a:xfrm>
              <a:off x="6993932" y="2204494"/>
              <a:ext cx="378822" cy="385354"/>
            </a:xfrm>
            <a:prstGeom prst="rightArrow">
              <a:avLst/>
            </a:prstGeom>
            <a:solidFill>
              <a:schemeClr val="accent6"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CE2BC5C3-F504-E740-A89C-DC75D0D86B37}"/>
              </a:ext>
            </a:extLst>
          </p:cNvPr>
          <p:cNvCxnSpPr>
            <a:cxnSpLocks/>
          </p:cNvCxnSpPr>
          <p:nvPr/>
        </p:nvCxnSpPr>
        <p:spPr>
          <a:xfrm>
            <a:off x="1207863" y="2155372"/>
            <a:ext cx="978657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5E11F86-F266-9546-AB2B-9CC2AA5213D5}"/>
              </a:ext>
            </a:extLst>
          </p:cNvPr>
          <p:cNvSpPr txBox="1"/>
          <p:nvPr/>
        </p:nvSpPr>
        <p:spPr>
          <a:xfrm>
            <a:off x="1190906" y="1784482"/>
            <a:ext cx="974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External Factors: Federal, State, Local Policy, Accreditation, Economy, Labor Market 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6268C0A0-CB0B-8248-B99F-167FA9E70849}"/>
              </a:ext>
            </a:extLst>
          </p:cNvPr>
          <p:cNvSpPr/>
          <p:nvPr/>
        </p:nvSpPr>
        <p:spPr>
          <a:xfrm>
            <a:off x="205200" y="3769840"/>
            <a:ext cx="478414" cy="1913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0490A31-3CDC-F347-AEE0-B62FAA202752}"/>
              </a:ext>
            </a:extLst>
          </p:cNvPr>
          <p:cNvSpPr txBox="1"/>
          <p:nvPr/>
        </p:nvSpPr>
        <p:spPr>
          <a:xfrm rot="16200000">
            <a:off x="-361223" y="4464114"/>
            <a:ext cx="161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Common Loss Points</a:t>
            </a:r>
          </a:p>
        </p:txBody>
      </p:sp>
      <p:sp>
        <p:nvSpPr>
          <p:cNvPr id="1025" name="Rounded Rectangle 1024">
            <a:extLst>
              <a:ext uri="{FF2B5EF4-FFF2-40B4-BE49-F238E27FC236}">
                <a16:creationId xmlns="" xmlns:a16="http://schemas.microsoft.com/office/drawing/2014/main" id="{1D27D4F2-6E55-1941-9774-FF2500D6073D}"/>
              </a:ext>
            </a:extLst>
          </p:cNvPr>
          <p:cNvSpPr/>
          <p:nvPr/>
        </p:nvSpPr>
        <p:spPr>
          <a:xfrm>
            <a:off x="205201" y="5780313"/>
            <a:ext cx="666866" cy="947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Lane’s Strategies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FF67327-C962-F946-880D-17BE76CBB97E}"/>
              </a:ext>
            </a:extLst>
          </p:cNvPr>
          <p:cNvGrpSpPr/>
          <p:nvPr/>
        </p:nvGrpSpPr>
        <p:grpSpPr>
          <a:xfrm>
            <a:off x="1173498" y="5944213"/>
            <a:ext cx="10212968" cy="418011"/>
            <a:chOff x="1173498" y="5944213"/>
            <a:chExt cx="10212968" cy="41801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24" name="Rectangle 1023">
              <a:extLst>
                <a:ext uri="{FF2B5EF4-FFF2-40B4-BE49-F238E27FC236}">
                  <a16:creationId xmlns="" xmlns:a16="http://schemas.microsoft.com/office/drawing/2014/main" id="{1FCCF73A-EB3E-444F-B26B-C104E710D170}"/>
                </a:ext>
              </a:extLst>
            </p:cNvPr>
            <p:cNvSpPr/>
            <p:nvPr/>
          </p:nvSpPr>
          <p:spPr>
            <a:xfrm>
              <a:off x="1173498" y="5944213"/>
              <a:ext cx="10212968" cy="418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="" xmlns:a16="http://schemas.microsoft.com/office/drawing/2014/main" id="{9D10731C-015D-CB45-A9D3-3252121762FB}"/>
                </a:ext>
              </a:extLst>
            </p:cNvPr>
            <p:cNvSpPr txBox="1"/>
            <p:nvPr/>
          </p:nvSpPr>
          <p:spPr>
            <a:xfrm>
              <a:off x="1270000" y="5967295"/>
              <a:ext cx="1004993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Lane’s activities that support students to build momentum  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69262FB3-5983-5A4F-959C-1DD31BAAEEB3}"/>
              </a:ext>
            </a:extLst>
          </p:cNvPr>
          <p:cNvSpPr/>
          <p:nvPr/>
        </p:nvSpPr>
        <p:spPr>
          <a:xfrm>
            <a:off x="7354861" y="5155758"/>
            <a:ext cx="1598014" cy="547833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FB4355D4-9506-9C49-9CD4-C564F704E1DF}"/>
              </a:ext>
            </a:extLst>
          </p:cNvPr>
          <p:cNvSpPr/>
          <p:nvPr/>
        </p:nvSpPr>
        <p:spPr>
          <a:xfrm>
            <a:off x="7354861" y="4787041"/>
            <a:ext cx="1598014" cy="270577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8CB59878-1E51-BE46-AB48-189EC0EB73BD}"/>
              </a:ext>
            </a:extLst>
          </p:cNvPr>
          <p:cNvSpPr/>
          <p:nvPr/>
        </p:nvSpPr>
        <p:spPr>
          <a:xfrm>
            <a:off x="7356479" y="4277421"/>
            <a:ext cx="1598014" cy="41148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DC309EA2-167D-0F49-9E24-BBD0671FEF95}"/>
              </a:ext>
            </a:extLst>
          </p:cNvPr>
          <p:cNvSpPr/>
          <p:nvPr/>
        </p:nvSpPr>
        <p:spPr>
          <a:xfrm>
            <a:off x="7356479" y="3767801"/>
            <a:ext cx="1598014" cy="41148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41A75711-5FD6-2C49-A146-E58505681B5A}"/>
              </a:ext>
            </a:extLst>
          </p:cNvPr>
          <p:cNvSpPr/>
          <p:nvPr/>
        </p:nvSpPr>
        <p:spPr>
          <a:xfrm>
            <a:off x="9372531" y="5047582"/>
            <a:ext cx="1607883" cy="655627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DDF65805-3564-4D43-8A61-7C785589E589}"/>
              </a:ext>
            </a:extLst>
          </p:cNvPr>
          <p:cNvSpPr/>
          <p:nvPr/>
        </p:nvSpPr>
        <p:spPr>
          <a:xfrm>
            <a:off x="9398145" y="4564293"/>
            <a:ext cx="1607884" cy="346537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7D882FCF-82F1-3E4B-8434-E98C668FC681}"/>
              </a:ext>
            </a:extLst>
          </p:cNvPr>
          <p:cNvSpPr/>
          <p:nvPr/>
        </p:nvSpPr>
        <p:spPr>
          <a:xfrm>
            <a:off x="9403080" y="3767800"/>
            <a:ext cx="1598014" cy="693628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TextBox 1029">
            <a:extLst>
              <a:ext uri="{FF2B5EF4-FFF2-40B4-BE49-F238E27FC236}">
                <a16:creationId xmlns="" xmlns:a16="http://schemas.microsoft.com/office/drawing/2014/main" id="{0408AA0D-9F18-9844-89D3-5F8A0F71ED4A}"/>
              </a:ext>
            </a:extLst>
          </p:cNvPr>
          <p:cNvSpPr txBox="1"/>
          <p:nvPr/>
        </p:nvSpPr>
        <p:spPr>
          <a:xfrm>
            <a:off x="3077570" y="1106081"/>
            <a:ext cx="693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 Experience Perspective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BD6BBA7-F4D5-124A-BEDB-383F38CA51FC}"/>
              </a:ext>
            </a:extLst>
          </p:cNvPr>
          <p:cNvGrpSpPr/>
          <p:nvPr/>
        </p:nvGrpSpPr>
        <p:grpSpPr>
          <a:xfrm>
            <a:off x="1160625" y="3741032"/>
            <a:ext cx="9910267" cy="1981252"/>
            <a:chOff x="1160625" y="3741032"/>
            <a:chExt cx="9910267" cy="1981252"/>
          </a:xfrm>
        </p:grpSpPr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C64DA1EB-62AA-514E-B9AA-1039B2A45F45}"/>
                </a:ext>
              </a:extLst>
            </p:cNvPr>
            <p:cNvSpPr/>
            <p:nvPr/>
          </p:nvSpPr>
          <p:spPr>
            <a:xfrm>
              <a:off x="5286747" y="5334407"/>
              <a:ext cx="1690909" cy="378661"/>
            </a:xfrm>
            <a:prstGeom prst="rect">
              <a:avLst/>
            </a:prstGeom>
            <a:solidFill>
              <a:schemeClr val="bg1">
                <a:lumMod val="75000"/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Life disruptions cause some students to drop out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C1BBCEFA-D077-F942-ADB7-00C64DA13683}"/>
                </a:ext>
              </a:extLst>
            </p:cNvPr>
            <p:cNvGrpSpPr/>
            <p:nvPr/>
          </p:nvGrpSpPr>
          <p:grpSpPr>
            <a:xfrm>
              <a:off x="1189330" y="3741032"/>
              <a:ext cx="1654562" cy="440287"/>
              <a:chOff x="1189330" y="3741032"/>
              <a:chExt cx="1654562" cy="44028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73A77C9F-00FF-8941-98F4-86B3ABD6ECD4}"/>
                  </a:ext>
                </a:extLst>
              </p:cNvPr>
              <p:cNvSpPr/>
              <p:nvPr/>
            </p:nvSpPr>
            <p:spPr>
              <a:xfrm>
                <a:off x="1190906" y="3769839"/>
                <a:ext cx="1598014" cy="411480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TextBox 1030">
                <a:extLst>
                  <a:ext uri="{FF2B5EF4-FFF2-40B4-BE49-F238E27FC236}">
                    <a16:creationId xmlns="" xmlns:a16="http://schemas.microsoft.com/office/drawing/2014/main" id="{181788DB-2CA1-0945-8C7D-1062BF741B1A}"/>
                  </a:ext>
                </a:extLst>
              </p:cNvPr>
              <p:cNvSpPr txBox="1"/>
              <p:nvPr/>
            </p:nvSpPr>
            <p:spPr>
              <a:xfrm>
                <a:off x="1189330" y="3741032"/>
                <a:ext cx="16545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Do not apply to postsecondary education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BBD2A483-6C64-F34A-BC33-62D38F833E47}"/>
                </a:ext>
              </a:extLst>
            </p:cNvPr>
            <p:cNvGrpSpPr/>
            <p:nvPr/>
          </p:nvGrpSpPr>
          <p:grpSpPr>
            <a:xfrm>
              <a:off x="1173498" y="4258014"/>
              <a:ext cx="1707393" cy="430887"/>
              <a:chOff x="1173498" y="4258014"/>
              <a:chExt cx="1707393" cy="43088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B990925D-FCEE-DC49-9401-519B63CE4C39}"/>
                  </a:ext>
                </a:extLst>
              </p:cNvPr>
              <p:cNvSpPr/>
              <p:nvPr/>
            </p:nvSpPr>
            <p:spPr>
              <a:xfrm>
                <a:off x="1173498" y="4277421"/>
                <a:ext cx="1598014" cy="411480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TextBox 1032">
                <a:extLst>
                  <a:ext uri="{FF2B5EF4-FFF2-40B4-BE49-F238E27FC236}">
                    <a16:creationId xmlns="" xmlns:a16="http://schemas.microsoft.com/office/drawing/2014/main" id="{51483B7A-16B8-B447-A857-B4DCA2452BB9}"/>
                  </a:ext>
                </a:extLst>
              </p:cNvPr>
              <p:cNvSpPr txBox="1"/>
              <p:nvPr/>
            </p:nvSpPr>
            <p:spPr>
              <a:xfrm>
                <a:off x="1187906" y="4258014"/>
                <a:ext cx="16929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Delayed entry into postsecondary education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FEE5EA1-EFA0-8146-B0AA-7F57C0E69E34}"/>
                </a:ext>
              </a:extLst>
            </p:cNvPr>
            <p:cNvGrpSpPr/>
            <p:nvPr/>
          </p:nvGrpSpPr>
          <p:grpSpPr>
            <a:xfrm>
              <a:off x="1160625" y="4771403"/>
              <a:ext cx="1711972" cy="938719"/>
              <a:chOff x="1160625" y="4771403"/>
              <a:chExt cx="1711972" cy="93871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8AA9D242-41BE-444F-8792-037487FEBD57}"/>
                  </a:ext>
                </a:extLst>
              </p:cNvPr>
              <p:cNvSpPr/>
              <p:nvPr/>
            </p:nvSpPr>
            <p:spPr>
              <a:xfrm>
                <a:off x="1173498" y="4779101"/>
                <a:ext cx="1598014" cy="931021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TextBox 1033">
                <a:extLst>
                  <a:ext uri="{FF2B5EF4-FFF2-40B4-BE49-F238E27FC236}">
                    <a16:creationId xmlns="" xmlns:a16="http://schemas.microsoft.com/office/drawing/2014/main" id="{A7314AFE-6DEB-0545-BE27-8CBC2CC75C90}"/>
                  </a:ext>
                </a:extLst>
              </p:cNvPr>
              <p:cNvSpPr txBox="1"/>
              <p:nvPr/>
            </p:nvSpPr>
            <p:spPr>
              <a:xfrm>
                <a:off x="1160625" y="4771403"/>
                <a:ext cx="1711972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Lack of coordination leads to under-enrollment, poor program matching, and failure to obtain financial aid for which they qualify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A69FC5C-3E70-3A46-8183-F9E24CEF1577}"/>
                </a:ext>
              </a:extLst>
            </p:cNvPr>
            <p:cNvGrpSpPr/>
            <p:nvPr/>
          </p:nvGrpSpPr>
          <p:grpSpPr>
            <a:xfrm>
              <a:off x="3218258" y="3769839"/>
              <a:ext cx="1728596" cy="411480"/>
              <a:chOff x="3218258" y="3769839"/>
              <a:chExt cx="1728596" cy="41148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641BA514-F4F4-A646-82F8-34DB393E5C8B}"/>
                  </a:ext>
                </a:extLst>
              </p:cNvPr>
              <p:cNvSpPr/>
              <p:nvPr/>
            </p:nvSpPr>
            <p:spPr>
              <a:xfrm>
                <a:off x="3283699" y="3769839"/>
                <a:ext cx="1598014" cy="411480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TextBox 1034">
                <a:extLst>
                  <a:ext uri="{FF2B5EF4-FFF2-40B4-BE49-F238E27FC236}">
                    <a16:creationId xmlns="" xmlns:a16="http://schemas.microsoft.com/office/drawing/2014/main" id="{7E0CC901-DCFA-9145-B38D-07D5B7590226}"/>
                  </a:ext>
                </a:extLst>
              </p:cNvPr>
              <p:cNvSpPr txBox="1"/>
              <p:nvPr/>
            </p:nvSpPr>
            <p:spPr>
              <a:xfrm>
                <a:off x="3218258" y="3849747"/>
                <a:ext cx="17285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Poor academic preparation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58D255E-C566-DC4E-8058-0C0E73904571}"/>
                </a:ext>
              </a:extLst>
            </p:cNvPr>
            <p:cNvGrpSpPr/>
            <p:nvPr/>
          </p:nvGrpSpPr>
          <p:grpSpPr>
            <a:xfrm>
              <a:off x="3274995" y="4287800"/>
              <a:ext cx="1612825" cy="700320"/>
              <a:chOff x="3274995" y="4287800"/>
              <a:chExt cx="1612825" cy="70032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AB76A943-79A4-6E40-AF89-A60581CC60C0}"/>
                  </a:ext>
                </a:extLst>
              </p:cNvPr>
              <p:cNvSpPr/>
              <p:nvPr/>
            </p:nvSpPr>
            <p:spPr>
              <a:xfrm>
                <a:off x="3274995" y="4287800"/>
                <a:ext cx="1598014" cy="700320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TextBox 1035">
                <a:extLst>
                  <a:ext uri="{FF2B5EF4-FFF2-40B4-BE49-F238E27FC236}">
                    <a16:creationId xmlns="" xmlns:a16="http://schemas.microsoft.com/office/drawing/2014/main" id="{DC30EDD2-5C0F-2843-BD85-D641836E439A}"/>
                  </a:ext>
                </a:extLst>
              </p:cNvPr>
              <p:cNvSpPr txBox="1"/>
              <p:nvPr/>
            </p:nvSpPr>
            <p:spPr>
              <a:xfrm>
                <a:off x="3307214" y="4337900"/>
                <a:ext cx="158060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Large rate of referral to developmental education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34E53F3-1368-D84A-B354-0E3AA0C87359}"/>
                </a:ext>
              </a:extLst>
            </p:cNvPr>
            <p:cNvGrpSpPr/>
            <p:nvPr/>
          </p:nvGrpSpPr>
          <p:grpSpPr>
            <a:xfrm>
              <a:off x="3271186" y="5094601"/>
              <a:ext cx="1632965" cy="615521"/>
              <a:chOff x="3271186" y="5094601"/>
              <a:chExt cx="1632965" cy="615521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C54A7AA4-5CC0-8447-B2B3-2A750CC6FF02}"/>
                  </a:ext>
                </a:extLst>
              </p:cNvPr>
              <p:cNvSpPr/>
              <p:nvPr/>
            </p:nvSpPr>
            <p:spPr>
              <a:xfrm>
                <a:off x="3271186" y="5094601"/>
                <a:ext cx="1610527" cy="615521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="" xmlns:a16="http://schemas.microsoft.com/office/drawing/2014/main" id="{856B0A70-EA94-E048-A369-3BB7B591FA78}"/>
                  </a:ext>
                </a:extLst>
              </p:cNvPr>
              <p:cNvSpPr txBox="1"/>
              <p:nvPr/>
            </p:nvSpPr>
            <p:spPr>
              <a:xfrm>
                <a:off x="3271186" y="5187468"/>
                <a:ext cx="16329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Don’t pass program-level math &amp; writing in 1</a:t>
                </a:r>
                <a:r>
                  <a:rPr lang="en-US" sz="1100" baseline="30000" dirty="0"/>
                  <a:t>st</a:t>
                </a:r>
                <a:r>
                  <a:rPr lang="en-US" sz="1100" dirty="0"/>
                  <a:t> year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494479C9-A7F3-4249-A34F-9AF94E657672}"/>
                </a:ext>
              </a:extLst>
            </p:cNvPr>
            <p:cNvGrpSpPr/>
            <p:nvPr/>
          </p:nvGrpSpPr>
          <p:grpSpPr>
            <a:xfrm>
              <a:off x="5338913" y="3743706"/>
              <a:ext cx="1598014" cy="938719"/>
              <a:chOff x="5338913" y="3743706"/>
              <a:chExt cx="1598014" cy="93871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6DC334D5-F5A1-9749-9B07-7B2C5136012A}"/>
                  </a:ext>
                </a:extLst>
              </p:cNvPr>
              <p:cNvSpPr/>
              <p:nvPr/>
            </p:nvSpPr>
            <p:spPr>
              <a:xfrm>
                <a:off x="5338913" y="3769839"/>
                <a:ext cx="1598014" cy="895580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TextBox 1037">
                <a:extLst>
                  <a:ext uri="{FF2B5EF4-FFF2-40B4-BE49-F238E27FC236}">
                    <a16:creationId xmlns="" xmlns:a16="http://schemas.microsoft.com/office/drawing/2014/main" id="{02A6D901-DEAE-0A45-B9E4-C2720C82321B}"/>
                  </a:ext>
                </a:extLst>
              </p:cNvPr>
              <p:cNvSpPr txBox="1"/>
              <p:nvPr/>
            </p:nvSpPr>
            <p:spPr>
              <a:xfrm>
                <a:off x="5363929" y="3743706"/>
                <a:ext cx="1544538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Low-income students often need to combine work and school; work over 20 hours/week; schedule changes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492BB876-81F1-0540-BF0F-F83A47987AB0}"/>
                </a:ext>
              </a:extLst>
            </p:cNvPr>
            <p:cNvGrpSpPr/>
            <p:nvPr/>
          </p:nvGrpSpPr>
          <p:grpSpPr>
            <a:xfrm>
              <a:off x="5337191" y="4682425"/>
              <a:ext cx="1598014" cy="600164"/>
              <a:chOff x="5337191" y="4682425"/>
              <a:chExt cx="1598014" cy="600164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A37D504-03C6-B84E-9163-DDB37C3F138D}"/>
                  </a:ext>
                </a:extLst>
              </p:cNvPr>
              <p:cNvSpPr/>
              <p:nvPr/>
            </p:nvSpPr>
            <p:spPr>
              <a:xfrm>
                <a:off x="5337191" y="4729803"/>
                <a:ext cx="1598014" cy="516631"/>
              </a:xfrm>
              <a:prstGeom prst="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TextBox 1038">
                <a:extLst>
                  <a:ext uri="{FF2B5EF4-FFF2-40B4-BE49-F238E27FC236}">
                    <a16:creationId xmlns="" xmlns:a16="http://schemas.microsoft.com/office/drawing/2014/main" id="{BAF9EFFE-A8C6-6A46-BCED-CAE2B86AD68A}"/>
                  </a:ext>
                </a:extLst>
              </p:cNvPr>
              <p:cNvSpPr txBox="1"/>
              <p:nvPr/>
            </p:nvSpPr>
            <p:spPr>
              <a:xfrm>
                <a:off x="5342442" y="4682425"/>
                <a:ext cx="152808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Part-time enrollment means slow progress; loss of momentum</a:t>
                </a:r>
              </a:p>
            </p:txBody>
          </p:sp>
        </p:grpSp>
        <p:sp>
          <p:nvSpPr>
            <p:cNvPr id="1040" name="TextBox 1039">
              <a:extLst>
                <a:ext uri="{FF2B5EF4-FFF2-40B4-BE49-F238E27FC236}">
                  <a16:creationId xmlns="" xmlns:a16="http://schemas.microsoft.com/office/drawing/2014/main" id="{7736DC5F-02BE-8443-A2CA-53D2030A1512}"/>
                </a:ext>
              </a:extLst>
            </p:cNvPr>
            <p:cNvSpPr txBox="1"/>
            <p:nvPr/>
          </p:nvSpPr>
          <p:spPr>
            <a:xfrm>
              <a:off x="7288915" y="3770866"/>
              <a:ext cx="17621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Limited advising leads to credit &amp; debt accumulation</a:t>
              </a:r>
            </a:p>
          </p:txBody>
        </p:sp>
        <p:sp>
          <p:nvSpPr>
            <p:cNvPr id="1041" name="TextBox 1040">
              <a:extLst>
                <a:ext uri="{FF2B5EF4-FFF2-40B4-BE49-F238E27FC236}">
                  <a16:creationId xmlns="" xmlns:a16="http://schemas.microsoft.com/office/drawing/2014/main" id="{0C08C91E-986D-664E-8666-C2DCBCD1C329}"/>
                </a:ext>
              </a:extLst>
            </p:cNvPr>
            <p:cNvSpPr txBox="1"/>
            <p:nvPr/>
          </p:nvSpPr>
          <p:spPr>
            <a:xfrm>
              <a:off x="7483010" y="4260008"/>
              <a:ext cx="15914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Leave without math credits</a:t>
              </a: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="" xmlns:a16="http://schemas.microsoft.com/office/drawing/2014/main" id="{40C94EA7-31D2-B24E-9E37-4899733BCF55}"/>
                </a:ext>
              </a:extLst>
            </p:cNvPr>
            <p:cNvSpPr txBox="1"/>
            <p:nvPr/>
          </p:nvSpPr>
          <p:spPr>
            <a:xfrm>
              <a:off x="7288915" y="4785047"/>
              <a:ext cx="1775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Transfer without credential</a:t>
              </a:r>
            </a:p>
          </p:txBody>
        </p:sp>
        <p:sp>
          <p:nvSpPr>
            <p:cNvPr id="1043" name="TextBox 1042">
              <a:extLst>
                <a:ext uri="{FF2B5EF4-FFF2-40B4-BE49-F238E27FC236}">
                  <a16:creationId xmlns="" xmlns:a16="http://schemas.microsoft.com/office/drawing/2014/main" id="{ECA7D8CC-DCA9-B047-8576-49B20F287879}"/>
                </a:ext>
              </a:extLst>
            </p:cNvPr>
            <p:cNvSpPr txBox="1"/>
            <p:nvPr/>
          </p:nvSpPr>
          <p:spPr>
            <a:xfrm>
              <a:off x="7341477" y="5122120"/>
              <a:ext cx="168110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Credential isn’t stackable or doesn’t garner family-level wage</a:t>
              </a:r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="" xmlns:a16="http://schemas.microsoft.com/office/drawing/2014/main" id="{8802BDE9-A800-CB44-B9BD-24A080CD96B2}"/>
                </a:ext>
              </a:extLst>
            </p:cNvPr>
            <p:cNvSpPr txBox="1"/>
            <p:nvPr/>
          </p:nvSpPr>
          <p:spPr>
            <a:xfrm>
              <a:off x="9437200" y="3815433"/>
              <a:ext cx="156951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Community college credits don’t transfer to 4-year institution</a:t>
              </a:r>
            </a:p>
          </p:txBody>
        </p:sp>
        <p:sp>
          <p:nvSpPr>
            <p:cNvPr id="1045" name="TextBox 1044">
              <a:extLst>
                <a:ext uri="{FF2B5EF4-FFF2-40B4-BE49-F238E27FC236}">
                  <a16:creationId xmlns="" xmlns:a16="http://schemas.microsoft.com/office/drawing/2014/main" id="{7916F3B6-4CF3-E944-92DF-A56436D2833A}"/>
                </a:ext>
              </a:extLst>
            </p:cNvPr>
            <p:cNvSpPr txBox="1"/>
            <p:nvPr/>
          </p:nvSpPr>
          <p:spPr>
            <a:xfrm>
              <a:off x="9565362" y="4522117"/>
              <a:ext cx="1505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Leave college with excess credits</a:t>
              </a:r>
            </a:p>
          </p:txBody>
        </p:sp>
        <p:sp>
          <p:nvSpPr>
            <p:cNvPr id="1046" name="TextBox 1045">
              <a:extLst>
                <a:ext uri="{FF2B5EF4-FFF2-40B4-BE49-F238E27FC236}">
                  <a16:creationId xmlns="" xmlns:a16="http://schemas.microsoft.com/office/drawing/2014/main" id="{4B320F43-A5E5-3444-A56F-0AAB986EBA48}"/>
                </a:ext>
              </a:extLst>
            </p:cNvPr>
            <p:cNvSpPr txBox="1"/>
            <p:nvPr/>
          </p:nvSpPr>
          <p:spPr>
            <a:xfrm>
              <a:off x="9430403" y="5074020"/>
              <a:ext cx="15696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Leave college without support for job search or no career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07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56596" y="365125"/>
            <a:ext cx="889720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Lane’s Early Momentum Metrics (EMMs)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9A04A2-0D14-7F46-AC8C-04BFF7273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25" y="1833990"/>
            <a:ext cx="11036350" cy="45124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E379CB-21CD-1E4C-88F2-53B00B0B572D}"/>
              </a:ext>
            </a:extLst>
          </p:cNvPr>
          <p:cNvSpPr txBox="1"/>
          <p:nvPr/>
        </p:nvSpPr>
        <p:spPr>
          <a:xfrm>
            <a:off x="2722574" y="2145059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925F15-9A19-E947-A5EE-E9BA2F52615A}"/>
              </a:ext>
            </a:extLst>
          </p:cNvPr>
          <p:cNvSpPr txBox="1"/>
          <p:nvPr/>
        </p:nvSpPr>
        <p:spPr>
          <a:xfrm>
            <a:off x="617034" y="1706752"/>
            <a:ext cx="11222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at least 20 content areas within the AAOT, students entering Fall 2021 will select their first term courses based on a </a:t>
            </a:r>
            <a:r>
              <a:rPr lang="en-US" sz="2800" dirty="0" smtClean="0"/>
              <a:t>Default Academic Plan (DAP). 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 Fall 2021, </a:t>
            </a:r>
            <a:r>
              <a:rPr lang="en-US" sz="2800" dirty="0" smtClean="0"/>
              <a:t>students will have an opportunity to </a:t>
            </a:r>
            <a:r>
              <a:rPr lang="en-US" sz="2800" dirty="0"/>
              <a:t>enroll in a </a:t>
            </a:r>
            <a:r>
              <a:rPr lang="en-US" sz="2800" dirty="0" smtClean="0"/>
              <a:t>credit First Year Experience (FYE) </a:t>
            </a:r>
            <a:r>
              <a:rPr lang="en-US" sz="2800" dirty="0"/>
              <a:t>course </a:t>
            </a:r>
            <a:r>
              <a:rPr lang="en-US" sz="2800" dirty="0" smtClean="0"/>
              <a:t>which provides strategies to achieve their goals, and </a:t>
            </a:r>
            <a:r>
              <a:rPr lang="en-US" sz="2800" dirty="0"/>
              <a:t>supports them in career exploration, and academic and financial planning.</a:t>
            </a:r>
          </a:p>
          <a:p>
            <a:endParaRPr lang="en-US" sz="2800" dirty="0" smtClean="0"/>
          </a:p>
          <a:p>
            <a:r>
              <a:rPr lang="en-US" sz="2800" dirty="0"/>
              <a:t>Student-centric redesign and implementation of easier-to-use software systems, </a:t>
            </a:r>
            <a:r>
              <a:rPr lang="en-US" sz="2800" dirty="0" err="1"/>
              <a:t>TargetX</a:t>
            </a:r>
            <a:r>
              <a:rPr lang="en-US" sz="2800" dirty="0"/>
              <a:t> and EAB Navigate, that improve </a:t>
            </a:r>
            <a:r>
              <a:rPr lang="en-US" sz="2800" dirty="0" smtClean="0"/>
              <a:t>the student </a:t>
            </a:r>
            <a:r>
              <a:rPr lang="en-US" sz="2800" dirty="0"/>
              <a:t>experience of entry </a:t>
            </a:r>
            <a:r>
              <a:rPr lang="en-US" sz="2800" dirty="0" smtClean="0"/>
              <a:t>processes, </a:t>
            </a:r>
            <a:r>
              <a:rPr lang="en-US" sz="2800" dirty="0"/>
              <a:t>and intra-college communication with and about students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FDA8F91-AC54-6D46-818E-04E52674B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90" y="274661"/>
            <a:ext cx="7513092" cy="125280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33855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F789E-4C61-0947-8EBB-9BEC97B5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90" y="207501"/>
            <a:ext cx="7334435" cy="95255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Current Status</a:t>
            </a:r>
            <a:endParaRPr lang="en-US" sz="31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460CF65-7092-D047-ABC0-027765A96048}"/>
              </a:ext>
            </a:extLst>
          </p:cNvPr>
          <p:cNvGrpSpPr/>
          <p:nvPr/>
        </p:nvGrpSpPr>
        <p:grpSpPr>
          <a:xfrm>
            <a:off x="5544784" y="2078275"/>
            <a:ext cx="755350" cy="225187"/>
            <a:chOff x="5670498" y="2203300"/>
            <a:chExt cx="755350" cy="225187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D985802-94C5-7A45-BE9A-19D04B89C556}"/>
                </a:ext>
              </a:extLst>
            </p:cNvPr>
            <p:cNvGrpSpPr/>
            <p:nvPr/>
          </p:nvGrpSpPr>
          <p:grpSpPr>
            <a:xfrm>
              <a:off x="5670498" y="2203300"/>
              <a:ext cx="755350" cy="225187"/>
              <a:chOff x="2015118" y="2053947"/>
              <a:chExt cx="739549" cy="225187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="" xmlns:a16="http://schemas.microsoft.com/office/drawing/2014/main" id="{1E005DBE-F0A5-4A47-B790-C4DD0E5639F8}"/>
                  </a:ext>
                </a:extLst>
              </p:cNvPr>
              <p:cNvSpPr/>
              <p:nvPr/>
            </p:nvSpPr>
            <p:spPr>
              <a:xfrm>
                <a:off x="2015118" y="2053947"/>
                <a:ext cx="739549" cy="225187"/>
              </a:xfrm>
              <a:prstGeom prst="round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527084BE-67C6-9E49-B86B-F6E903233D7D}"/>
                  </a:ext>
                </a:extLst>
              </p:cNvPr>
              <p:cNvGrpSpPr/>
              <p:nvPr/>
            </p:nvGrpSpPr>
            <p:grpSpPr>
              <a:xfrm>
                <a:off x="2087879" y="2107096"/>
                <a:ext cx="459702" cy="121853"/>
                <a:chOff x="2135646" y="1499771"/>
                <a:chExt cx="459702" cy="12185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="" xmlns:a16="http://schemas.microsoft.com/office/drawing/2014/main" id="{1F3AE956-615A-DA4F-AB9C-8DC0CF783211}"/>
                    </a:ext>
                  </a:extLst>
                </p:cNvPr>
                <p:cNvSpPr/>
                <p:nvPr/>
              </p:nvSpPr>
              <p:spPr>
                <a:xfrm>
                  <a:off x="2135646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="" xmlns:a16="http://schemas.microsoft.com/office/drawing/2014/main" id="{13E7B12F-791C-B54E-AC9B-3B6E3256C7F0}"/>
                    </a:ext>
                  </a:extLst>
                </p:cNvPr>
                <p:cNvSpPr/>
                <p:nvPr/>
              </p:nvSpPr>
              <p:spPr>
                <a:xfrm>
                  <a:off x="2303968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="" xmlns:a16="http://schemas.microsoft.com/office/drawing/2014/main" id="{BC88E4B6-D1FA-6244-8714-F691D2759C9E}"/>
                    </a:ext>
                  </a:extLst>
                </p:cNvPr>
                <p:cNvSpPr/>
                <p:nvPr/>
              </p:nvSpPr>
              <p:spPr>
                <a:xfrm>
                  <a:off x="2472290" y="1499771"/>
                  <a:ext cx="123058" cy="1218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152572E-DA6D-5C42-AD48-F035EC374AF2}"/>
                </a:ext>
              </a:extLst>
            </p:cNvPr>
            <p:cNvSpPr/>
            <p:nvPr/>
          </p:nvSpPr>
          <p:spPr>
            <a:xfrm>
              <a:off x="6260433" y="2256449"/>
              <a:ext cx="125687" cy="12185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5BB38B-811A-AD46-B313-097BDACD8112}"/>
              </a:ext>
            </a:extLst>
          </p:cNvPr>
          <p:cNvSpPr txBox="1"/>
          <p:nvPr/>
        </p:nvSpPr>
        <p:spPr>
          <a:xfrm>
            <a:off x="34032" y="140494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Team and Project Status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CCA547D-435E-7640-BD68-2717DDA789D1}"/>
              </a:ext>
            </a:extLst>
          </p:cNvPr>
          <p:cNvCxnSpPr>
            <a:cxnSpLocks/>
          </p:cNvCxnSpPr>
          <p:nvPr/>
        </p:nvCxnSpPr>
        <p:spPr>
          <a:xfrm flipV="1">
            <a:off x="51047" y="1765823"/>
            <a:ext cx="12157969" cy="254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98D1D1B6-BDD3-854C-8A83-C6871FF3AB82}"/>
              </a:ext>
            </a:extLst>
          </p:cNvPr>
          <p:cNvCxnSpPr>
            <a:cxnSpLocks/>
          </p:cNvCxnSpPr>
          <p:nvPr/>
        </p:nvCxnSpPr>
        <p:spPr>
          <a:xfrm>
            <a:off x="34031" y="1377085"/>
            <a:ext cx="121579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F169CBB-B737-594A-96E2-325244A9CE70}"/>
              </a:ext>
            </a:extLst>
          </p:cNvPr>
          <p:cNvSpPr txBox="1"/>
          <p:nvPr/>
        </p:nvSpPr>
        <p:spPr>
          <a:xfrm>
            <a:off x="74499" y="1888762"/>
            <a:ext cx="540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Communication, Mapping Process, On-Ramp, </a:t>
            </a:r>
            <a:r>
              <a:rPr lang="en-US" dirty="0" smtClean="0"/>
              <a:t>Cross-Content, and </a:t>
            </a:r>
            <a:r>
              <a:rPr lang="en-US" dirty="0"/>
              <a:t>Student Engagement Team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E5D5439-6209-3E4B-A315-25B247EFF66F}"/>
              </a:ext>
            </a:extLst>
          </p:cNvPr>
          <p:cNvGrpSpPr/>
          <p:nvPr/>
        </p:nvGrpSpPr>
        <p:grpSpPr>
          <a:xfrm>
            <a:off x="5544784" y="3748515"/>
            <a:ext cx="755350" cy="225187"/>
            <a:chOff x="5670498" y="2203300"/>
            <a:chExt cx="755350" cy="225187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74F9609D-5D74-E14F-8C51-9F4743998D23}"/>
                </a:ext>
              </a:extLst>
            </p:cNvPr>
            <p:cNvGrpSpPr/>
            <p:nvPr/>
          </p:nvGrpSpPr>
          <p:grpSpPr>
            <a:xfrm>
              <a:off x="5670498" y="2203300"/>
              <a:ext cx="755350" cy="225187"/>
              <a:chOff x="2015118" y="2053947"/>
              <a:chExt cx="739549" cy="225187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8B8738B-EDDA-7C4D-A1F0-689B4F4FBC5C}"/>
                  </a:ext>
                </a:extLst>
              </p:cNvPr>
              <p:cNvSpPr/>
              <p:nvPr/>
            </p:nvSpPr>
            <p:spPr>
              <a:xfrm>
                <a:off x="2015118" y="2053947"/>
                <a:ext cx="739549" cy="225187"/>
              </a:xfrm>
              <a:prstGeom prst="round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5CDC7E71-2E55-FC4E-B95A-FCC98567F63F}"/>
                  </a:ext>
                </a:extLst>
              </p:cNvPr>
              <p:cNvGrpSpPr/>
              <p:nvPr/>
            </p:nvGrpSpPr>
            <p:grpSpPr>
              <a:xfrm>
                <a:off x="2087879" y="2107096"/>
                <a:ext cx="459702" cy="121853"/>
                <a:chOff x="2135646" y="1499771"/>
                <a:chExt cx="459702" cy="121853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="" xmlns:a16="http://schemas.microsoft.com/office/drawing/2014/main" id="{9472630A-56EE-1343-8B69-AF561B75D33C}"/>
                    </a:ext>
                  </a:extLst>
                </p:cNvPr>
                <p:cNvSpPr/>
                <p:nvPr/>
              </p:nvSpPr>
              <p:spPr>
                <a:xfrm>
                  <a:off x="2135646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="" xmlns:a16="http://schemas.microsoft.com/office/drawing/2014/main" id="{04EC8F6B-5935-5F47-BEC5-3B53C9395A0E}"/>
                    </a:ext>
                  </a:extLst>
                </p:cNvPr>
                <p:cNvSpPr/>
                <p:nvPr/>
              </p:nvSpPr>
              <p:spPr>
                <a:xfrm>
                  <a:off x="2303968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="" xmlns:a16="http://schemas.microsoft.com/office/drawing/2014/main" id="{2C506C13-80EA-AB4E-8A81-12165F13614A}"/>
                    </a:ext>
                  </a:extLst>
                </p:cNvPr>
                <p:cNvSpPr/>
                <p:nvPr/>
              </p:nvSpPr>
              <p:spPr>
                <a:xfrm>
                  <a:off x="2472290" y="1499771"/>
                  <a:ext cx="123058" cy="12185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511A44AE-9716-9942-8F58-A27719470FB0}"/>
                </a:ext>
              </a:extLst>
            </p:cNvPr>
            <p:cNvSpPr/>
            <p:nvPr/>
          </p:nvSpPr>
          <p:spPr>
            <a:xfrm>
              <a:off x="6260433" y="2256449"/>
              <a:ext cx="125687" cy="1218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D38BE05-5410-8144-B01E-74C8A9779B82}"/>
              </a:ext>
            </a:extLst>
          </p:cNvPr>
          <p:cNvSpPr txBox="1"/>
          <p:nvPr/>
        </p:nvSpPr>
        <p:spPr>
          <a:xfrm>
            <a:off x="6511175" y="1879477"/>
            <a:ext cx="560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teams completed their research and design work </a:t>
            </a:r>
            <a:r>
              <a:rPr lang="en-US" dirty="0" smtClean="0"/>
              <a:t>which is being incorporated into current work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157C59D7-DBDE-9A4B-A326-E76A61E014D7}"/>
              </a:ext>
            </a:extLst>
          </p:cNvPr>
          <p:cNvCxnSpPr>
            <a:cxnSpLocks/>
          </p:cNvCxnSpPr>
          <p:nvPr/>
        </p:nvCxnSpPr>
        <p:spPr>
          <a:xfrm flipV="1">
            <a:off x="20928" y="2584314"/>
            <a:ext cx="12137041" cy="10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72C7E3E-CB75-3240-8C89-CBE435F5C355}"/>
              </a:ext>
            </a:extLst>
          </p:cNvPr>
          <p:cNvSpPr txBox="1"/>
          <p:nvPr/>
        </p:nvSpPr>
        <p:spPr>
          <a:xfrm>
            <a:off x="88045" y="3705640"/>
            <a:ext cx="519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Year Experience </a:t>
            </a:r>
            <a:r>
              <a:rPr lang="en-US" dirty="0" smtClean="0"/>
              <a:t>&amp; Career Exploration 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EF67126E-433F-E044-AF8A-FF912C7B40E0}"/>
              </a:ext>
            </a:extLst>
          </p:cNvPr>
          <p:cNvCxnSpPr>
            <a:cxnSpLocks/>
          </p:cNvCxnSpPr>
          <p:nvPr/>
        </p:nvCxnSpPr>
        <p:spPr>
          <a:xfrm flipV="1">
            <a:off x="20928" y="3107585"/>
            <a:ext cx="12103010" cy="5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4B95E5-C8D4-5D4D-93CD-AB5089FD75A1}"/>
              </a:ext>
            </a:extLst>
          </p:cNvPr>
          <p:cNvSpPr txBox="1"/>
          <p:nvPr/>
        </p:nvSpPr>
        <p:spPr>
          <a:xfrm>
            <a:off x="6546268" y="3697465"/>
            <a:ext cx="545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V.1 for </a:t>
            </a:r>
            <a:r>
              <a:rPr lang="en-US" dirty="0" smtClean="0"/>
              <a:t>F21: </a:t>
            </a:r>
            <a:r>
              <a:rPr lang="en-US" dirty="0"/>
              <a:t>Outcomes </a:t>
            </a:r>
            <a:r>
              <a:rPr lang="en-US" dirty="0" smtClean="0"/>
              <a:t>developed, Curriculum approval 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0F66747B-DAE8-B242-B0CA-B7EDEB173E85}"/>
              </a:ext>
            </a:extLst>
          </p:cNvPr>
          <p:cNvGrpSpPr/>
          <p:nvPr/>
        </p:nvGrpSpPr>
        <p:grpSpPr>
          <a:xfrm rot="16200000">
            <a:off x="9677314" y="543031"/>
            <a:ext cx="755350" cy="225187"/>
            <a:chOff x="5670498" y="2203300"/>
            <a:chExt cx="755350" cy="225187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51F40F0D-08C3-654B-AEA5-A74265100628}"/>
                </a:ext>
              </a:extLst>
            </p:cNvPr>
            <p:cNvGrpSpPr/>
            <p:nvPr/>
          </p:nvGrpSpPr>
          <p:grpSpPr>
            <a:xfrm>
              <a:off x="5670498" y="2203300"/>
              <a:ext cx="755350" cy="225187"/>
              <a:chOff x="2015118" y="2053947"/>
              <a:chExt cx="739549" cy="22518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="" xmlns:a16="http://schemas.microsoft.com/office/drawing/2014/main" id="{221583FD-6A57-D144-8FBE-499F0338D756}"/>
                  </a:ext>
                </a:extLst>
              </p:cNvPr>
              <p:cNvSpPr/>
              <p:nvPr/>
            </p:nvSpPr>
            <p:spPr>
              <a:xfrm>
                <a:off x="2015118" y="2053947"/>
                <a:ext cx="739549" cy="225187"/>
              </a:xfrm>
              <a:prstGeom prst="round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="" xmlns:a16="http://schemas.microsoft.com/office/drawing/2014/main" id="{57F13947-B9B5-D846-876E-AA8B2CF38161}"/>
                  </a:ext>
                </a:extLst>
              </p:cNvPr>
              <p:cNvGrpSpPr/>
              <p:nvPr/>
            </p:nvGrpSpPr>
            <p:grpSpPr>
              <a:xfrm>
                <a:off x="2087879" y="2107096"/>
                <a:ext cx="459702" cy="121853"/>
                <a:chOff x="2135646" y="1499771"/>
                <a:chExt cx="459702" cy="121853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="" xmlns:a16="http://schemas.microsoft.com/office/drawing/2014/main" id="{5E9A49E1-9EE4-D141-A35B-42441BA82219}"/>
                    </a:ext>
                  </a:extLst>
                </p:cNvPr>
                <p:cNvSpPr/>
                <p:nvPr/>
              </p:nvSpPr>
              <p:spPr>
                <a:xfrm>
                  <a:off x="2135646" y="1499771"/>
                  <a:ext cx="123058" cy="118891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="" xmlns:a16="http://schemas.microsoft.com/office/drawing/2014/main" id="{311D5EB9-B863-3E47-8A13-C2FAD9F6308B}"/>
                    </a:ext>
                  </a:extLst>
                </p:cNvPr>
                <p:cNvSpPr/>
                <p:nvPr/>
              </p:nvSpPr>
              <p:spPr>
                <a:xfrm>
                  <a:off x="2303968" y="1499771"/>
                  <a:ext cx="123058" cy="118891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="" xmlns:a16="http://schemas.microsoft.com/office/drawing/2014/main" id="{4E0E263E-1641-AE46-BDFA-1EDA02086CFA}"/>
                    </a:ext>
                  </a:extLst>
                </p:cNvPr>
                <p:cNvSpPr/>
                <p:nvPr/>
              </p:nvSpPr>
              <p:spPr>
                <a:xfrm>
                  <a:off x="2472290" y="1499771"/>
                  <a:ext cx="123058" cy="1218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6D828164-DF1C-D341-A91C-DA025460C3DE}"/>
                </a:ext>
              </a:extLst>
            </p:cNvPr>
            <p:cNvSpPr/>
            <p:nvPr/>
          </p:nvSpPr>
          <p:spPr>
            <a:xfrm>
              <a:off x="6260433" y="2256449"/>
              <a:ext cx="125687" cy="12185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C0E41AD-E80B-2F48-8DD4-C00108AA96DC}"/>
              </a:ext>
            </a:extLst>
          </p:cNvPr>
          <p:cNvSpPr txBox="1"/>
          <p:nvPr/>
        </p:nvSpPr>
        <p:spPr>
          <a:xfrm>
            <a:off x="10228997" y="277949"/>
            <a:ext cx="177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Proposed</a:t>
            </a:r>
          </a:p>
          <a:p>
            <a:r>
              <a:rPr lang="en-US" sz="1100" dirty="0"/>
              <a:t>Not started/forming</a:t>
            </a:r>
          </a:p>
          <a:p>
            <a:r>
              <a:rPr lang="en-US" sz="1100" dirty="0"/>
              <a:t>In Progress/working</a:t>
            </a:r>
          </a:p>
          <a:p>
            <a:r>
              <a:rPr lang="en-US" sz="1100" dirty="0"/>
              <a:t>Complete or On Track </a:t>
            </a:r>
          </a:p>
          <a:p>
            <a:endParaRPr lang="en-US" sz="1000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85E8F4E-348E-A944-990C-C471CC384229}"/>
              </a:ext>
            </a:extLst>
          </p:cNvPr>
          <p:cNvSpPr txBox="1"/>
          <p:nvPr/>
        </p:nvSpPr>
        <p:spPr>
          <a:xfrm>
            <a:off x="87301" y="4260571"/>
            <a:ext cx="525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Placement  </a:t>
            </a:r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C4686BA6-511D-0B46-9A17-D5982C3B40C8}"/>
              </a:ext>
            </a:extLst>
          </p:cNvPr>
          <p:cNvGrpSpPr/>
          <p:nvPr/>
        </p:nvGrpSpPr>
        <p:grpSpPr>
          <a:xfrm>
            <a:off x="5550905" y="4316569"/>
            <a:ext cx="755350" cy="225187"/>
            <a:chOff x="5670498" y="2203300"/>
            <a:chExt cx="755350" cy="225187"/>
          </a:xfrm>
        </p:grpSpPr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2D03BF27-5AD7-6240-A369-3CCF8227CDE6}"/>
                </a:ext>
              </a:extLst>
            </p:cNvPr>
            <p:cNvGrpSpPr/>
            <p:nvPr/>
          </p:nvGrpSpPr>
          <p:grpSpPr>
            <a:xfrm>
              <a:off x="5670498" y="2203300"/>
              <a:ext cx="755350" cy="225187"/>
              <a:chOff x="2015118" y="2053947"/>
              <a:chExt cx="739549" cy="225187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="" xmlns:a16="http://schemas.microsoft.com/office/drawing/2014/main" id="{09D12648-0853-4940-8D5A-31682B80CF10}"/>
                  </a:ext>
                </a:extLst>
              </p:cNvPr>
              <p:cNvSpPr/>
              <p:nvPr/>
            </p:nvSpPr>
            <p:spPr>
              <a:xfrm>
                <a:off x="2015118" y="2053947"/>
                <a:ext cx="739549" cy="225187"/>
              </a:xfrm>
              <a:prstGeom prst="round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="" xmlns:a16="http://schemas.microsoft.com/office/drawing/2014/main" id="{FDC3CF77-4571-FB40-A65F-FF3DC49FE004}"/>
                  </a:ext>
                </a:extLst>
              </p:cNvPr>
              <p:cNvGrpSpPr/>
              <p:nvPr/>
            </p:nvGrpSpPr>
            <p:grpSpPr>
              <a:xfrm>
                <a:off x="2087879" y="2107096"/>
                <a:ext cx="459702" cy="121853"/>
                <a:chOff x="2135646" y="1499771"/>
                <a:chExt cx="459702" cy="121853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="" xmlns:a16="http://schemas.microsoft.com/office/drawing/2014/main" id="{B72081C2-1F5D-9D4B-BA92-94DB7A35CA43}"/>
                    </a:ext>
                  </a:extLst>
                </p:cNvPr>
                <p:cNvSpPr/>
                <p:nvPr/>
              </p:nvSpPr>
              <p:spPr>
                <a:xfrm>
                  <a:off x="2135646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="" xmlns:a16="http://schemas.microsoft.com/office/drawing/2014/main" id="{F6AA0F99-B39C-E947-95A6-7DB52DC267DB}"/>
                    </a:ext>
                  </a:extLst>
                </p:cNvPr>
                <p:cNvSpPr/>
                <p:nvPr/>
              </p:nvSpPr>
              <p:spPr>
                <a:xfrm>
                  <a:off x="2303968" y="1499771"/>
                  <a:ext cx="123058" cy="11889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="" xmlns:a16="http://schemas.microsoft.com/office/drawing/2014/main" id="{B16891C5-5EC3-2049-B984-89125ABA9036}"/>
                    </a:ext>
                  </a:extLst>
                </p:cNvPr>
                <p:cNvSpPr/>
                <p:nvPr/>
              </p:nvSpPr>
              <p:spPr>
                <a:xfrm>
                  <a:off x="2472290" y="1499771"/>
                  <a:ext cx="123058" cy="1218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B999B896-B05D-0043-BA72-80A7F6957D7A}"/>
                </a:ext>
              </a:extLst>
            </p:cNvPr>
            <p:cNvSpPr/>
            <p:nvPr/>
          </p:nvSpPr>
          <p:spPr>
            <a:xfrm>
              <a:off x="6260433" y="2256449"/>
              <a:ext cx="125687" cy="1218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145EBAE-3AFD-654B-B4CA-11B8BDD3316E}"/>
              </a:ext>
            </a:extLst>
          </p:cNvPr>
          <p:cNvSpPr txBox="1"/>
          <p:nvPr/>
        </p:nvSpPr>
        <p:spPr>
          <a:xfrm>
            <a:off x="6557664" y="4260571"/>
            <a:ext cx="51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Included in Entry Reform AY22 Goal </a:t>
            </a:r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959AB02B-EDFD-EF48-8FD3-C6CB8B56B0E6}"/>
              </a:ext>
            </a:extLst>
          </p:cNvPr>
          <p:cNvCxnSpPr>
            <a:cxnSpLocks/>
          </p:cNvCxnSpPr>
          <p:nvPr/>
        </p:nvCxnSpPr>
        <p:spPr>
          <a:xfrm flipV="1">
            <a:off x="0" y="3623791"/>
            <a:ext cx="12133358" cy="12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2A2EB4AE-C170-6745-9557-203550B0B37F}"/>
              </a:ext>
            </a:extLst>
          </p:cNvPr>
          <p:cNvGrpSpPr/>
          <p:nvPr/>
        </p:nvGrpSpPr>
        <p:grpSpPr>
          <a:xfrm>
            <a:off x="5544784" y="3263685"/>
            <a:ext cx="755350" cy="225187"/>
            <a:chOff x="5670498" y="2203300"/>
            <a:chExt cx="755350" cy="225187"/>
          </a:xfrm>
        </p:grpSpPr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D9D43D75-5E89-F049-95DB-440AD78D2A1E}"/>
                </a:ext>
              </a:extLst>
            </p:cNvPr>
            <p:cNvGrpSpPr/>
            <p:nvPr/>
          </p:nvGrpSpPr>
          <p:grpSpPr>
            <a:xfrm>
              <a:off x="5670498" y="2203300"/>
              <a:ext cx="755350" cy="225187"/>
              <a:chOff x="2015118" y="2053947"/>
              <a:chExt cx="739549" cy="225187"/>
            </a:xfrm>
          </p:grpSpPr>
          <p:sp>
            <p:nvSpPr>
              <p:cNvPr id="73" name="Rounded Rectangle 72">
                <a:extLst>
                  <a:ext uri="{FF2B5EF4-FFF2-40B4-BE49-F238E27FC236}">
                    <a16:creationId xmlns="" xmlns:a16="http://schemas.microsoft.com/office/drawing/2014/main" id="{F8A5A99B-ACF7-C146-A211-4B0E7DACF837}"/>
                  </a:ext>
                </a:extLst>
              </p:cNvPr>
              <p:cNvSpPr/>
              <p:nvPr/>
            </p:nvSpPr>
            <p:spPr>
              <a:xfrm>
                <a:off x="2015118" y="2053947"/>
                <a:ext cx="739549" cy="225187"/>
              </a:xfrm>
              <a:prstGeom prst="round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="" xmlns:a16="http://schemas.microsoft.com/office/drawing/2014/main" id="{D68A920A-43C9-A943-B19A-3C801F3A186E}"/>
                  </a:ext>
                </a:extLst>
              </p:cNvPr>
              <p:cNvGrpSpPr/>
              <p:nvPr/>
            </p:nvGrpSpPr>
            <p:grpSpPr>
              <a:xfrm>
                <a:off x="2087879" y="2107096"/>
                <a:ext cx="459702" cy="121853"/>
                <a:chOff x="2135646" y="1499771"/>
                <a:chExt cx="459702" cy="121853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="" xmlns:a16="http://schemas.microsoft.com/office/drawing/2014/main" id="{C23A8895-1356-2F49-A0BC-D0AD3E2CD4ED}"/>
                    </a:ext>
                  </a:extLst>
                </p:cNvPr>
                <p:cNvSpPr/>
                <p:nvPr/>
              </p:nvSpPr>
              <p:spPr>
                <a:xfrm>
                  <a:off x="2135646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="" xmlns:a16="http://schemas.microsoft.com/office/drawing/2014/main" id="{6ADA39F4-7C15-0B4C-BF7B-0E4A8CEC7B72}"/>
                    </a:ext>
                  </a:extLst>
                </p:cNvPr>
                <p:cNvSpPr/>
                <p:nvPr/>
              </p:nvSpPr>
              <p:spPr>
                <a:xfrm>
                  <a:off x="2303968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="" xmlns:a16="http://schemas.microsoft.com/office/drawing/2014/main" id="{57A7B265-0F3D-8145-B69B-2E543E7D3ED6}"/>
                    </a:ext>
                  </a:extLst>
                </p:cNvPr>
                <p:cNvSpPr/>
                <p:nvPr/>
              </p:nvSpPr>
              <p:spPr>
                <a:xfrm>
                  <a:off x="2472290" y="1499771"/>
                  <a:ext cx="123058" cy="12185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3B4FB7CD-A1BE-8143-817A-6209230CCC87}"/>
                </a:ext>
              </a:extLst>
            </p:cNvPr>
            <p:cNvSpPr/>
            <p:nvPr/>
          </p:nvSpPr>
          <p:spPr>
            <a:xfrm>
              <a:off x="6260433" y="2256449"/>
              <a:ext cx="125687" cy="1218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C321C5C8-88D6-FC4C-882E-C37A44D71DD4}"/>
              </a:ext>
            </a:extLst>
          </p:cNvPr>
          <p:cNvCxnSpPr>
            <a:cxnSpLocks/>
          </p:cNvCxnSpPr>
          <p:nvPr/>
        </p:nvCxnSpPr>
        <p:spPr>
          <a:xfrm flipV="1">
            <a:off x="20928" y="4159301"/>
            <a:ext cx="12123938" cy="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37E979-2D15-074E-9792-D8ACDCB44D26}"/>
              </a:ext>
            </a:extLst>
          </p:cNvPr>
          <p:cNvSpPr txBox="1"/>
          <p:nvPr/>
        </p:nvSpPr>
        <p:spPr>
          <a:xfrm>
            <a:off x="88045" y="4815182"/>
            <a:ext cx="384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Coordinating Committee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02628251-5A6A-2C40-B332-A314AE5F2E31}"/>
              </a:ext>
            </a:extLst>
          </p:cNvPr>
          <p:cNvGrpSpPr/>
          <p:nvPr/>
        </p:nvGrpSpPr>
        <p:grpSpPr>
          <a:xfrm>
            <a:off x="5544784" y="2721352"/>
            <a:ext cx="755350" cy="225187"/>
            <a:chOff x="5670498" y="2203300"/>
            <a:chExt cx="755350" cy="225187"/>
          </a:xfrm>
        </p:grpSpPr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E60F7F54-D181-0E48-ADA3-A06F79AAECB3}"/>
                </a:ext>
              </a:extLst>
            </p:cNvPr>
            <p:cNvGrpSpPr/>
            <p:nvPr/>
          </p:nvGrpSpPr>
          <p:grpSpPr>
            <a:xfrm>
              <a:off x="5670498" y="2203300"/>
              <a:ext cx="755350" cy="225187"/>
              <a:chOff x="2015118" y="2053947"/>
              <a:chExt cx="739549" cy="22518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="" xmlns:a16="http://schemas.microsoft.com/office/drawing/2014/main" id="{9AA5752E-47B7-8544-AF2B-E81C4289EF73}"/>
                  </a:ext>
                </a:extLst>
              </p:cNvPr>
              <p:cNvSpPr/>
              <p:nvPr/>
            </p:nvSpPr>
            <p:spPr>
              <a:xfrm>
                <a:off x="2015118" y="2053947"/>
                <a:ext cx="739549" cy="225187"/>
              </a:xfrm>
              <a:prstGeom prst="round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="" xmlns:a16="http://schemas.microsoft.com/office/drawing/2014/main" id="{8C53B8E4-C9E8-6143-8F95-BFBB79072EF3}"/>
                  </a:ext>
                </a:extLst>
              </p:cNvPr>
              <p:cNvGrpSpPr/>
              <p:nvPr/>
            </p:nvGrpSpPr>
            <p:grpSpPr>
              <a:xfrm>
                <a:off x="2087879" y="2107096"/>
                <a:ext cx="459702" cy="121853"/>
                <a:chOff x="2135646" y="1499771"/>
                <a:chExt cx="459702" cy="121853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="" xmlns:a16="http://schemas.microsoft.com/office/drawing/2014/main" id="{3F06DBB1-2484-DC4E-8504-830258702D6B}"/>
                    </a:ext>
                  </a:extLst>
                </p:cNvPr>
                <p:cNvSpPr/>
                <p:nvPr/>
              </p:nvSpPr>
              <p:spPr>
                <a:xfrm>
                  <a:off x="2135646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="" xmlns:a16="http://schemas.microsoft.com/office/drawing/2014/main" id="{92B58CF9-4B5C-8E43-857F-2B9AE1283F84}"/>
                    </a:ext>
                  </a:extLst>
                </p:cNvPr>
                <p:cNvSpPr/>
                <p:nvPr/>
              </p:nvSpPr>
              <p:spPr>
                <a:xfrm>
                  <a:off x="2303968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="" xmlns:a16="http://schemas.microsoft.com/office/drawing/2014/main" id="{80E116A9-B9DF-7F43-82AD-D3DD3D62C65F}"/>
                    </a:ext>
                  </a:extLst>
                </p:cNvPr>
                <p:cNvSpPr/>
                <p:nvPr/>
              </p:nvSpPr>
              <p:spPr>
                <a:xfrm>
                  <a:off x="2472290" y="1499771"/>
                  <a:ext cx="123058" cy="1218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135FDD38-3000-BC43-AA18-53DC63AAD782}"/>
                </a:ext>
              </a:extLst>
            </p:cNvPr>
            <p:cNvSpPr/>
            <p:nvPr/>
          </p:nvSpPr>
          <p:spPr>
            <a:xfrm>
              <a:off x="6260433" y="2256449"/>
              <a:ext cx="125687" cy="12185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CD50A603-003C-D04C-9270-319768267F22}"/>
              </a:ext>
            </a:extLst>
          </p:cNvPr>
          <p:cNvCxnSpPr>
            <a:cxnSpLocks/>
          </p:cNvCxnSpPr>
          <p:nvPr/>
        </p:nvCxnSpPr>
        <p:spPr>
          <a:xfrm flipV="1">
            <a:off x="34031" y="4720189"/>
            <a:ext cx="12157969" cy="1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930EEB-688C-EE45-900C-1075A4B8CFBC}"/>
              </a:ext>
            </a:extLst>
          </p:cNvPr>
          <p:cNvSpPr txBox="1"/>
          <p:nvPr/>
        </p:nvSpPr>
        <p:spPr>
          <a:xfrm>
            <a:off x="88045" y="2654842"/>
            <a:ext cx="297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Team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63C91B46-18B3-824F-8376-D61DFC851F8E}"/>
              </a:ext>
            </a:extLst>
          </p:cNvPr>
          <p:cNvGrpSpPr/>
          <p:nvPr/>
        </p:nvGrpSpPr>
        <p:grpSpPr>
          <a:xfrm>
            <a:off x="5550905" y="4869937"/>
            <a:ext cx="755350" cy="225187"/>
            <a:chOff x="5670498" y="2203300"/>
            <a:chExt cx="755350" cy="225187"/>
          </a:xfrm>
        </p:grpSpPr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E14079F0-4CB7-9447-B97F-5316AD9C2E7D}"/>
                </a:ext>
              </a:extLst>
            </p:cNvPr>
            <p:cNvGrpSpPr/>
            <p:nvPr/>
          </p:nvGrpSpPr>
          <p:grpSpPr>
            <a:xfrm>
              <a:off x="5670498" y="2203300"/>
              <a:ext cx="755350" cy="225187"/>
              <a:chOff x="2015118" y="2053947"/>
              <a:chExt cx="739549" cy="225187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="" xmlns:a16="http://schemas.microsoft.com/office/drawing/2014/main" id="{A85933C0-F498-1A41-BB92-17645D74AF2B}"/>
                  </a:ext>
                </a:extLst>
              </p:cNvPr>
              <p:cNvSpPr/>
              <p:nvPr/>
            </p:nvSpPr>
            <p:spPr>
              <a:xfrm>
                <a:off x="2015118" y="2053947"/>
                <a:ext cx="739549" cy="225187"/>
              </a:xfrm>
              <a:prstGeom prst="round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="" xmlns:a16="http://schemas.microsoft.com/office/drawing/2014/main" id="{33AB4440-AF73-BB4D-B139-780EEE825C55}"/>
                  </a:ext>
                </a:extLst>
              </p:cNvPr>
              <p:cNvGrpSpPr/>
              <p:nvPr/>
            </p:nvGrpSpPr>
            <p:grpSpPr>
              <a:xfrm>
                <a:off x="2087879" y="2107096"/>
                <a:ext cx="459702" cy="121853"/>
                <a:chOff x="2135646" y="1499771"/>
                <a:chExt cx="459702" cy="12185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="" xmlns:a16="http://schemas.microsoft.com/office/drawing/2014/main" id="{69816D42-FBC4-7C4E-904C-683BC0486C72}"/>
                    </a:ext>
                  </a:extLst>
                </p:cNvPr>
                <p:cNvSpPr/>
                <p:nvPr/>
              </p:nvSpPr>
              <p:spPr>
                <a:xfrm>
                  <a:off x="2135646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="" xmlns:a16="http://schemas.microsoft.com/office/drawing/2014/main" id="{10881DAC-6B87-D547-B896-89DA392B057E}"/>
                    </a:ext>
                  </a:extLst>
                </p:cNvPr>
                <p:cNvSpPr/>
                <p:nvPr/>
              </p:nvSpPr>
              <p:spPr>
                <a:xfrm>
                  <a:off x="2303968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="" xmlns:a16="http://schemas.microsoft.com/office/drawing/2014/main" id="{CC4A8494-6BCD-0546-A784-F86619A515E0}"/>
                    </a:ext>
                  </a:extLst>
                </p:cNvPr>
                <p:cNvSpPr/>
                <p:nvPr/>
              </p:nvSpPr>
              <p:spPr>
                <a:xfrm>
                  <a:off x="2472290" y="1499771"/>
                  <a:ext cx="123058" cy="1218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DEB9ABF8-EAAB-8E44-B190-2D23C82226C4}"/>
                </a:ext>
              </a:extLst>
            </p:cNvPr>
            <p:cNvSpPr/>
            <p:nvPr/>
          </p:nvSpPr>
          <p:spPr>
            <a:xfrm>
              <a:off x="6260433" y="2256449"/>
              <a:ext cx="125687" cy="12185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0D22E784-AB5E-1944-82EE-F515EE0FA696}"/>
              </a:ext>
            </a:extLst>
          </p:cNvPr>
          <p:cNvCxnSpPr>
            <a:cxnSpLocks/>
          </p:cNvCxnSpPr>
          <p:nvPr/>
        </p:nvCxnSpPr>
        <p:spPr>
          <a:xfrm flipV="1">
            <a:off x="0" y="5293667"/>
            <a:ext cx="12157969" cy="21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ED0ABAD-6724-2F47-8F36-1E7F4F5063F8}"/>
              </a:ext>
            </a:extLst>
          </p:cNvPr>
          <p:cNvSpPr txBox="1"/>
          <p:nvPr/>
        </p:nvSpPr>
        <p:spPr>
          <a:xfrm>
            <a:off x="34031" y="5430956"/>
            <a:ext cx="227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Project Status: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75D2AB-A049-3940-9727-A6EE5CF553A4}"/>
              </a:ext>
            </a:extLst>
          </p:cNvPr>
          <p:cNvSpPr txBox="1"/>
          <p:nvPr/>
        </p:nvSpPr>
        <p:spPr>
          <a:xfrm>
            <a:off x="119007" y="3201018"/>
            <a:ext cx="352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Academic Plans (Maps)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D946BEE-A212-084B-B125-F38EFA35FE9F}"/>
              </a:ext>
            </a:extLst>
          </p:cNvPr>
          <p:cNvSpPr txBox="1"/>
          <p:nvPr/>
        </p:nvSpPr>
        <p:spPr>
          <a:xfrm>
            <a:off x="6557664" y="3184965"/>
            <a:ext cx="529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Drafts In-Progress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B6A5529-9DAC-4149-81C4-F0A62542DDAA}"/>
              </a:ext>
            </a:extLst>
          </p:cNvPr>
          <p:cNvSpPr txBox="1"/>
          <p:nvPr/>
        </p:nvSpPr>
        <p:spPr>
          <a:xfrm>
            <a:off x="6557664" y="4799376"/>
            <a:ext cx="5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Defining AY22 Goals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73A0340-224B-B745-A8A8-95B1A277D715}"/>
              </a:ext>
            </a:extLst>
          </p:cNvPr>
          <p:cNvSpPr txBox="1"/>
          <p:nvPr/>
        </p:nvSpPr>
        <p:spPr>
          <a:xfrm>
            <a:off x="6557664" y="2664881"/>
            <a:ext cx="566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Developed metrics; Evaluating effects of implementation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866A7103-0565-0A4F-862F-D161F50D4605}"/>
              </a:ext>
            </a:extLst>
          </p:cNvPr>
          <p:cNvGrpSpPr/>
          <p:nvPr/>
        </p:nvGrpSpPr>
        <p:grpSpPr>
          <a:xfrm>
            <a:off x="2342574" y="5503028"/>
            <a:ext cx="755350" cy="225187"/>
            <a:chOff x="5670498" y="2203300"/>
            <a:chExt cx="755350" cy="225187"/>
          </a:xfrm>
        </p:grpSpPr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85D5F3DE-6C4C-894B-B93C-04CF49570563}"/>
                </a:ext>
              </a:extLst>
            </p:cNvPr>
            <p:cNvGrpSpPr/>
            <p:nvPr/>
          </p:nvGrpSpPr>
          <p:grpSpPr>
            <a:xfrm>
              <a:off x="5670498" y="2203300"/>
              <a:ext cx="755350" cy="225187"/>
              <a:chOff x="2015118" y="2053947"/>
              <a:chExt cx="739549" cy="225187"/>
            </a:xfrm>
          </p:grpSpPr>
          <p:sp>
            <p:nvSpPr>
              <p:cNvPr id="108" name="Rounded Rectangle 107">
                <a:extLst>
                  <a:ext uri="{FF2B5EF4-FFF2-40B4-BE49-F238E27FC236}">
                    <a16:creationId xmlns="" xmlns:a16="http://schemas.microsoft.com/office/drawing/2014/main" id="{63A9791F-6832-C349-8CBB-5F6C2BA28D6B}"/>
                  </a:ext>
                </a:extLst>
              </p:cNvPr>
              <p:cNvSpPr/>
              <p:nvPr/>
            </p:nvSpPr>
            <p:spPr>
              <a:xfrm>
                <a:off x="2015118" y="2053947"/>
                <a:ext cx="739549" cy="225187"/>
              </a:xfrm>
              <a:prstGeom prst="roundRect">
                <a:avLst/>
              </a:prstGeom>
              <a:solidFill>
                <a:schemeClr val="bg1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E9005800-7C9E-3548-8102-D4967F40CAC1}"/>
                  </a:ext>
                </a:extLst>
              </p:cNvPr>
              <p:cNvGrpSpPr/>
              <p:nvPr/>
            </p:nvGrpSpPr>
            <p:grpSpPr>
              <a:xfrm>
                <a:off x="2087879" y="2107096"/>
                <a:ext cx="459702" cy="121853"/>
                <a:chOff x="2135646" y="1499771"/>
                <a:chExt cx="459702" cy="121853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="" xmlns:a16="http://schemas.microsoft.com/office/drawing/2014/main" id="{1951DE4A-3A72-2345-BF1F-8F28CCC7D7A3}"/>
                    </a:ext>
                  </a:extLst>
                </p:cNvPr>
                <p:cNvSpPr/>
                <p:nvPr/>
              </p:nvSpPr>
              <p:spPr>
                <a:xfrm>
                  <a:off x="2135646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="" xmlns:a16="http://schemas.microsoft.com/office/drawing/2014/main" id="{106365D6-C044-D541-96EC-6C544AE79BE9}"/>
                    </a:ext>
                  </a:extLst>
                </p:cNvPr>
                <p:cNvSpPr/>
                <p:nvPr/>
              </p:nvSpPr>
              <p:spPr>
                <a:xfrm>
                  <a:off x="2303968" y="1499771"/>
                  <a:ext cx="123058" cy="11889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="" xmlns:a16="http://schemas.microsoft.com/office/drawing/2014/main" id="{CA7CE64E-383E-CC42-94EE-B0515AB525C4}"/>
                    </a:ext>
                  </a:extLst>
                </p:cNvPr>
                <p:cNvSpPr/>
                <p:nvPr/>
              </p:nvSpPr>
              <p:spPr>
                <a:xfrm>
                  <a:off x="2472290" y="1499771"/>
                  <a:ext cx="123058" cy="12185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50B34BE8-BAF2-4742-83C6-C5D612EFFE03}"/>
                </a:ext>
              </a:extLst>
            </p:cNvPr>
            <p:cNvSpPr/>
            <p:nvPr/>
          </p:nvSpPr>
          <p:spPr>
            <a:xfrm>
              <a:off x="6260433" y="2256449"/>
              <a:ext cx="125687" cy="1218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AF92D3D-1516-9A45-9EEB-C52858E20507}"/>
              </a:ext>
            </a:extLst>
          </p:cNvPr>
          <p:cNvSpPr txBox="1"/>
          <p:nvPr/>
        </p:nvSpPr>
        <p:spPr>
          <a:xfrm>
            <a:off x="3321704" y="5490081"/>
            <a:ext cx="865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pandemic caused us to refocus our efforts. </a:t>
            </a:r>
            <a:r>
              <a:rPr lang="en-US" dirty="0" smtClean="0"/>
              <a:t>This year work progressed most on Default Academic Planning (Mapping), </a:t>
            </a:r>
            <a:r>
              <a:rPr lang="en-US" dirty="0"/>
              <a:t>and First Year Experience with Career Exploration. </a:t>
            </a:r>
          </a:p>
        </p:txBody>
      </p:sp>
    </p:spTree>
    <p:extLst>
      <p:ext uri="{BB962C8B-B14F-4D97-AF65-F5344CB8AC3E}">
        <p14:creationId xmlns:p14="http://schemas.microsoft.com/office/powerpoint/2010/main" val="19845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7314096-02E5-A74F-BEF3-D7FCF4D6E5EC}"/>
              </a:ext>
            </a:extLst>
          </p:cNvPr>
          <p:cNvGrpSpPr/>
          <p:nvPr/>
        </p:nvGrpSpPr>
        <p:grpSpPr>
          <a:xfrm>
            <a:off x="414456" y="2054013"/>
            <a:ext cx="11812063" cy="4415026"/>
            <a:chOff x="693834" y="1897077"/>
            <a:chExt cx="11812063" cy="4415026"/>
          </a:xfrm>
        </p:grpSpPr>
        <p:sp>
          <p:nvSpPr>
            <p:cNvPr id="8" name="Right Arrow Callout 7">
              <a:extLst>
                <a:ext uri="{FF2B5EF4-FFF2-40B4-BE49-F238E27FC236}">
                  <a16:creationId xmlns:a16="http://schemas.microsoft.com/office/drawing/2014/main" xmlns="" id="{5C77475C-3823-A147-A69B-3F90A63C8F30}"/>
                </a:ext>
              </a:extLst>
            </p:cNvPr>
            <p:cNvSpPr/>
            <p:nvPr/>
          </p:nvSpPr>
          <p:spPr>
            <a:xfrm>
              <a:off x="693834" y="1897079"/>
              <a:ext cx="2928140" cy="2116777"/>
            </a:xfrm>
            <a:prstGeom prst="rightArrowCallout">
              <a:avLst/>
            </a:prstGeom>
            <a:solidFill>
              <a:schemeClr val="accent2">
                <a:lumMod val="60000"/>
                <a:lumOff val="40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Callout 15">
              <a:extLst>
                <a:ext uri="{FF2B5EF4-FFF2-40B4-BE49-F238E27FC236}">
                  <a16:creationId xmlns:a16="http://schemas.microsoft.com/office/drawing/2014/main" xmlns="" id="{E4FEAE00-9AEE-2B4D-BE2B-46ED98DB7FFB}"/>
                </a:ext>
              </a:extLst>
            </p:cNvPr>
            <p:cNvSpPr/>
            <p:nvPr/>
          </p:nvSpPr>
          <p:spPr>
            <a:xfrm>
              <a:off x="3789974" y="1897078"/>
              <a:ext cx="2812707" cy="2116777"/>
            </a:xfrm>
            <a:prstGeom prst="rightArrowCallout">
              <a:avLst/>
            </a:prstGeom>
            <a:solidFill>
              <a:schemeClr val="accent4">
                <a:lumMod val="60000"/>
                <a:lumOff val="40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Arrow Callout 16">
              <a:extLst>
                <a:ext uri="{FF2B5EF4-FFF2-40B4-BE49-F238E27FC236}">
                  <a16:creationId xmlns:a16="http://schemas.microsoft.com/office/drawing/2014/main" xmlns="" id="{7AA577D3-8642-9743-AB81-D4CFE6A63494}"/>
                </a:ext>
              </a:extLst>
            </p:cNvPr>
            <p:cNvSpPr/>
            <p:nvPr/>
          </p:nvSpPr>
          <p:spPr>
            <a:xfrm>
              <a:off x="6770681" y="1897077"/>
              <a:ext cx="2717703" cy="2116777"/>
            </a:xfrm>
            <a:prstGeom prst="rightArrowCallout">
              <a:avLst/>
            </a:prstGeom>
            <a:solidFill>
              <a:schemeClr val="accent6">
                <a:lumMod val="60000"/>
                <a:lumOff val="40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Callout 11">
              <a:extLst>
                <a:ext uri="{FF2B5EF4-FFF2-40B4-BE49-F238E27FC236}">
                  <a16:creationId xmlns:a16="http://schemas.microsoft.com/office/drawing/2014/main" xmlns="" id="{630468A6-B726-364F-AA7F-1CC2BECFE49F}"/>
                </a:ext>
              </a:extLst>
            </p:cNvPr>
            <p:cNvSpPr/>
            <p:nvPr/>
          </p:nvSpPr>
          <p:spPr>
            <a:xfrm>
              <a:off x="9656384" y="1897077"/>
              <a:ext cx="1841782" cy="3271654"/>
            </a:xfrm>
            <a:prstGeom prst="downArrowCallout">
              <a:avLst/>
            </a:prstGeom>
            <a:solidFill>
              <a:srgbClr val="00B0F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7E2BE81-E977-284E-8016-050FC9E247BB}"/>
                </a:ext>
              </a:extLst>
            </p:cNvPr>
            <p:cNvSpPr txBox="1"/>
            <p:nvPr/>
          </p:nvSpPr>
          <p:spPr>
            <a:xfrm>
              <a:off x="977267" y="2539964"/>
              <a:ext cx="19673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Design</a:t>
              </a:r>
              <a:endParaRPr lang="en-US" sz="2400" dirty="0"/>
            </a:p>
            <a:p>
              <a:r>
                <a:rPr lang="en-US" sz="2400" dirty="0"/>
                <a:t>Teams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35B02EE-6C3C-7643-8EE2-A2039BFB6DAB}"/>
                </a:ext>
              </a:extLst>
            </p:cNvPr>
            <p:cNvSpPr txBox="1"/>
            <p:nvPr/>
          </p:nvSpPr>
          <p:spPr>
            <a:xfrm>
              <a:off x="3789974" y="2539965"/>
              <a:ext cx="19673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Coordinating Committee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A9915DC-BA86-E24D-BA1F-4B590E274CE3}"/>
                </a:ext>
              </a:extLst>
            </p:cNvPr>
            <p:cNvSpPr txBox="1"/>
            <p:nvPr/>
          </p:nvSpPr>
          <p:spPr>
            <a:xfrm>
              <a:off x="6843677" y="2724629"/>
              <a:ext cx="1967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Core Team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63DA45B-7E13-B84E-AA76-D10701815441}"/>
                </a:ext>
              </a:extLst>
            </p:cNvPr>
            <p:cNvSpPr txBox="1"/>
            <p:nvPr/>
          </p:nvSpPr>
          <p:spPr>
            <a:xfrm>
              <a:off x="9783441" y="2539962"/>
              <a:ext cx="1714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President and Provost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1DCE217-A37E-1F41-BFE0-2DFFC7B78219}"/>
                </a:ext>
              </a:extLst>
            </p:cNvPr>
            <p:cNvSpPr/>
            <p:nvPr/>
          </p:nvSpPr>
          <p:spPr>
            <a:xfrm>
              <a:off x="6379926" y="5380248"/>
              <a:ext cx="5984543" cy="931855"/>
            </a:xfrm>
            <a:prstGeom prst="rect">
              <a:avLst/>
            </a:prstGeom>
            <a:solidFill>
              <a:srgbClr val="7030A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DFC7C6B-8188-B440-B4D5-030ECC02FE15}"/>
                </a:ext>
              </a:extLst>
            </p:cNvPr>
            <p:cNvSpPr txBox="1"/>
            <p:nvPr/>
          </p:nvSpPr>
          <p:spPr>
            <a:xfrm>
              <a:off x="6379926" y="5380248"/>
              <a:ext cx="6125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Authorization </a:t>
              </a:r>
              <a:r>
                <a:rPr lang="en-US" sz="2400" dirty="0" smtClean="0"/>
                <a:t>and support for </a:t>
              </a:r>
              <a:r>
                <a:rPr lang="en-US" sz="2400" dirty="0"/>
                <a:t>implementation, request for revision, or disapproval. </a:t>
              </a:r>
            </a:p>
          </p:txBody>
        </p:sp>
      </p:grp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2763133" y="410794"/>
            <a:ext cx="7298562" cy="100715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Decision Making and Reporting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A1BF57-E931-488F-9088-FAEBC058BA56}"/>
              </a:ext>
            </a:extLst>
          </p:cNvPr>
          <p:cNvSpPr/>
          <p:nvPr/>
        </p:nvSpPr>
        <p:spPr>
          <a:xfrm>
            <a:off x="1826094" y="4813676"/>
            <a:ext cx="2447636" cy="1431636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Stakeholders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143B068-4EA1-4F96-A3FE-DDF405E332B8}"/>
              </a:ext>
            </a:extLst>
          </p:cNvPr>
          <p:cNvCxnSpPr>
            <a:cxnSpLocks/>
          </p:cNvCxnSpPr>
          <p:nvPr/>
        </p:nvCxnSpPr>
        <p:spPr>
          <a:xfrm>
            <a:off x="1471030" y="4212834"/>
            <a:ext cx="1194204" cy="530031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B4B8143-3086-4FAB-8438-4CE10A3DC511}"/>
              </a:ext>
            </a:extLst>
          </p:cNvPr>
          <p:cNvCxnSpPr>
            <a:cxnSpLocks/>
          </p:cNvCxnSpPr>
          <p:nvPr/>
        </p:nvCxnSpPr>
        <p:spPr>
          <a:xfrm flipH="1">
            <a:off x="3146913" y="4212834"/>
            <a:ext cx="1193075" cy="530031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E48FD8-EE19-AB43-A7CC-183893165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6" y="207501"/>
            <a:ext cx="2113148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C615874-A627-CA47-91BF-EAE6B71E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94" y="4612140"/>
            <a:ext cx="2622501" cy="2130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908CAEE-B5F1-CA43-B4BC-D4F8AC143E3D}"/>
              </a:ext>
            </a:extLst>
          </p:cNvPr>
          <p:cNvSpPr txBox="1"/>
          <p:nvPr/>
        </p:nvSpPr>
        <p:spPr>
          <a:xfrm>
            <a:off x="5606166" y="1481586"/>
            <a:ext cx="6403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Pillars and/or Loss </a:t>
            </a:r>
            <a:r>
              <a:rPr lang="en-US" dirty="0"/>
              <a:t>Momentum Framework in department meetings.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 Guided Pathways Presentation/Discussion in department or division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5F9BFE-6878-8D4C-BA6E-41B3CB28293A}"/>
              </a:ext>
            </a:extLst>
          </p:cNvPr>
          <p:cNvSpPr txBox="1"/>
          <p:nvPr/>
        </p:nvSpPr>
        <p:spPr>
          <a:xfrm>
            <a:off x="735980" y="1404291"/>
            <a:ext cx="4259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Guided Pathways </a:t>
            </a:r>
            <a:r>
              <a:rPr lang="en-US" dirty="0" smtClean="0">
                <a:hlinkClick r:id="rId4"/>
              </a:rPr>
              <a:t>Blog </a:t>
            </a:r>
          </a:p>
          <a:p>
            <a:r>
              <a:rPr lang="en-US" dirty="0" smtClean="0"/>
              <a:t>https</a:t>
            </a:r>
            <a:r>
              <a:rPr lang="en-US" dirty="0"/>
              <a:t>://blogs.lanecc.edu/guidedpathways/</a:t>
            </a:r>
            <a:endParaRPr lang="en-US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 </a:t>
            </a:r>
            <a:r>
              <a:rPr lang="en-US" dirty="0">
                <a:hlinkClick r:id="rId5"/>
              </a:rPr>
              <a:t>CCRC – Community College Research Center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Achieving The Dream (ATD)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Lane Spring Conference </a:t>
            </a:r>
            <a:r>
              <a:rPr lang="en-US" dirty="0" smtClean="0"/>
              <a:t>2021</a:t>
            </a:r>
            <a:endParaRPr lang="en-US" b="1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741868" y="299639"/>
            <a:ext cx="7298562" cy="100715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You Can Contribute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674AFE-36D6-FF4B-90FE-6FB5E753392C}"/>
              </a:ext>
            </a:extLst>
          </p:cNvPr>
          <p:cNvSpPr txBox="1"/>
          <p:nvPr/>
        </p:nvSpPr>
        <p:spPr>
          <a:xfrm>
            <a:off x="5606166" y="3410709"/>
            <a:ext cx="64883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 the Student Experience in </a:t>
            </a:r>
            <a:r>
              <a:rPr lang="en-US" dirty="0" smtClean="0"/>
              <a:t>all </a:t>
            </a:r>
            <a:r>
              <a:rPr lang="en-US" dirty="0"/>
              <a:t>that you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and share the </a:t>
            </a:r>
            <a:r>
              <a:rPr lang="en-US" dirty="0" smtClean="0"/>
              <a:t>Four Pillars </a:t>
            </a:r>
            <a:r>
              <a:rPr lang="en-US" dirty="0"/>
              <a:t>and Loss Momentum Frameworks in your daily conversations, decisions, and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the </a:t>
            </a:r>
            <a:r>
              <a:rPr lang="en-US" dirty="0" smtClean="0">
                <a:hlinkClick r:id="rId7"/>
              </a:rPr>
              <a:t>Equity </a:t>
            </a:r>
            <a:r>
              <a:rPr lang="en-US" dirty="0">
                <a:hlinkClick r:id="rId7"/>
              </a:rPr>
              <a:t>Lens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Review, consider, and use student success and outcome data in your decision making.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local decisions with your colleagues from the perspective of the student experience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 and contribute to GP design teams.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  <a:alpha val="33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887</Words>
  <Application>Microsoft Office PowerPoint</Application>
  <PresentationFormat>Widescreen</PresentationFormat>
  <Paragraphs>183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Office Theme</vt:lpstr>
      <vt:lpstr>Guided Pathways  at Lane Community College</vt:lpstr>
      <vt:lpstr>Guided Pathways Framework </vt:lpstr>
      <vt:lpstr>Four Pillars of Guided Pathways</vt:lpstr>
      <vt:lpstr>  The Loss Momentum Framework</vt:lpstr>
      <vt:lpstr>Lane’s Early Momentum Metrics (EMMs)</vt:lpstr>
      <vt:lpstr>Aspirations</vt:lpstr>
      <vt:lpstr>Current Status</vt:lpstr>
      <vt:lpstr>Decision Making and Reporting</vt:lpstr>
      <vt:lpstr>How You Can Contribute</vt:lpstr>
      <vt:lpstr>Leadership Teams</vt:lpstr>
      <vt:lpstr>PowerPoint Presentation</vt:lpstr>
      <vt:lpstr>Spring Conference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FreiJ</cp:lastModifiedBy>
  <cp:revision>128</cp:revision>
  <cp:lastPrinted>2021-02-13T00:51:20Z</cp:lastPrinted>
  <dcterms:created xsi:type="dcterms:W3CDTF">2021-02-04T21:21:35Z</dcterms:created>
  <dcterms:modified xsi:type="dcterms:W3CDTF">2021-05-07T02:16:42Z</dcterms:modified>
</cp:coreProperties>
</file>